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3.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 id="2147483672" r:id="rId2"/>
    <p:sldMasterId id="2147483697" r:id="rId3"/>
    <p:sldMasterId id="2147483709" r:id="rId4"/>
  </p:sldMasterIdLst>
  <p:notesMasterIdLst>
    <p:notesMasterId r:id="rId80"/>
  </p:notesMasterIdLst>
  <p:sldIdLst>
    <p:sldId id="1069" r:id="rId5"/>
    <p:sldId id="3034" r:id="rId6"/>
    <p:sldId id="2986" r:id="rId7"/>
    <p:sldId id="3018" r:id="rId8"/>
    <p:sldId id="3019" r:id="rId9"/>
    <p:sldId id="960" r:id="rId10"/>
    <p:sldId id="382" r:id="rId11"/>
    <p:sldId id="3038" r:id="rId12"/>
    <p:sldId id="3020" r:id="rId13"/>
    <p:sldId id="3049" r:id="rId14"/>
    <p:sldId id="3050" r:id="rId15"/>
    <p:sldId id="3039" r:id="rId16"/>
    <p:sldId id="3042" r:id="rId17"/>
    <p:sldId id="3040" r:id="rId18"/>
    <p:sldId id="3047" r:id="rId19"/>
    <p:sldId id="3041" r:id="rId20"/>
    <p:sldId id="3048" r:id="rId21"/>
    <p:sldId id="2949" r:id="rId22"/>
    <p:sldId id="3052" r:id="rId23"/>
    <p:sldId id="3033" r:id="rId24"/>
    <p:sldId id="2739" r:id="rId25"/>
    <p:sldId id="3043" r:id="rId26"/>
    <p:sldId id="3051" r:id="rId27"/>
    <p:sldId id="3053" r:id="rId28"/>
    <p:sldId id="2981" r:id="rId29"/>
    <p:sldId id="2983" r:id="rId30"/>
    <p:sldId id="2984" r:id="rId31"/>
    <p:sldId id="995" r:id="rId32"/>
    <p:sldId id="2982" r:id="rId33"/>
    <p:sldId id="2985" r:id="rId34"/>
    <p:sldId id="3017" r:id="rId35"/>
    <p:sldId id="3012" r:id="rId36"/>
    <p:sldId id="2997" r:id="rId37"/>
    <p:sldId id="3014" r:id="rId38"/>
    <p:sldId id="3015" r:id="rId39"/>
    <p:sldId id="3016" r:id="rId40"/>
    <p:sldId id="3044" r:id="rId41"/>
    <p:sldId id="3045" r:id="rId42"/>
    <p:sldId id="604" r:id="rId43"/>
    <p:sldId id="535" r:id="rId44"/>
    <p:sldId id="3046" r:id="rId45"/>
    <p:sldId id="371" r:id="rId46"/>
    <p:sldId id="3023" r:id="rId47"/>
    <p:sldId id="3024" r:id="rId48"/>
    <p:sldId id="3025" r:id="rId49"/>
    <p:sldId id="3030" r:id="rId50"/>
    <p:sldId id="3031" r:id="rId51"/>
    <p:sldId id="3032" r:id="rId52"/>
    <p:sldId id="3029" r:id="rId53"/>
    <p:sldId id="3026" r:id="rId54"/>
    <p:sldId id="3028" r:id="rId55"/>
    <p:sldId id="3027" r:id="rId56"/>
    <p:sldId id="2989" r:id="rId57"/>
    <p:sldId id="2990" r:id="rId58"/>
    <p:sldId id="3036" r:id="rId59"/>
    <p:sldId id="2943" r:id="rId60"/>
    <p:sldId id="2920" r:id="rId61"/>
    <p:sldId id="2944" r:id="rId62"/>
    <p:sldId id="968" r:id="rId63"/>
    <p:sldId id="2945" r:id="rId64"/>
    <p:sldId id="2937" r:id="rId65"/>
    <p:sldId id="2886" r:id="rId66"/>
    <p:sldId id="895" r:id="rId67"/>
    <p:sldId id="2897" r:id="rId68"/>
    <p:sldId id="3035" r:id="rId69"/>
    <p:sldId id="2928" r:id="rId70"/>
    <p:sldId id="937" r:id="rId71"/>
    <p:sldId id="935" r:id="rId72"/>
    <p:sldId id="933" r:id="rId73"/>
    <p:sldId id="934" r:id="rId74"/>
    <p:sldId id="2719" r:id="rId75"/>
    <p:sldId id="260" r:id="rId76"/>
    <p:sldId id="1051" r:id="rId77"/>
    <p:sldId id="2923" r:id="rId78"/>
    <p:sldId id="2933" r:id="rId79"/>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47B619F6-AEAF-0148-A5AC-C077F84784D6}">
          <p14:sldIdLst>
            <p14:sldId id="1069"/>
            <p14:sldId id="3034"/>
            <p14:sldId id="2986"/>
            <p14:sldId id="3018"/>
            <p14:sldId id="3019"/>
            <p14:sldId id="960"/>
            <p14:sldId id="382"/>
            <p14:sldId id="3038"/>
            <p14:sldId id="3020"/>
            <p14:sldId id="3049"/>
            <p14:sldId id="3050"/>
            <p14:sldId id="3039"/>
            <p14:sldId id="3042"/>
            <p14:sldId id="3040"/>
            <p14:sldId id="3047"/>
            <p14:sldId id="3041"/>
            <p14:sldId id="3048"/>
            <p14:sldId id="2949"/>
            <p14:sldId id="3052"/>
            <p14:sldId id="3033"/>
            <p14:sldId id="2739"/>
            <p14:sldId id="3043"/>
            <p14:sldId id="3051"/>
            <p14:sldId id="3053"/>
            <p14:sldId id="2981"/>
            <p14:sldId id="2983"/>
            <p14:sldId id="2984"/>
            <p14:sldId id="995"/>
            <p14:sldId id="2982"/>
          </p14:sldIdLst>
        </p14:section>
        <p14:section name="Boundary Conditions" id="{50AA256F-3AAD-C647-BA41-2598AA5417CC}">
          <p14:sldIdLst>
            <p14:sldId id="2985"/>
            <p14:sldId id="3017"/>
            <p14:sldId id="3012"/>
            <p14:sldId id="2997"/>
            <p14:sldId id="3014"/>
            <p14:sldId id="3015"/>
            <p14:sldId id="3016"/>
            <p14:sldId id="3044"/>
            <p14:sldId id="3045"/>
            <p14:sldId id="604"/>
            <p14:sldId id="535"/>
            <p14:sldId id="3046"/>
            <p14:sldId id="371"/>
            <p14:sldId id="3023"/>
            <p14:sldId id="3024"/>
            <p14:sldId id="3025"/>
            <p14:sldId id="3030"/>
            <p14:sldId id="3031"/>
            <p14:sldId id="3032"/>
            <p14:sldId id="3029"/>
            <p14:sldId id="3026"/>
            <p14:sldId id="3028"/>
            <p14:sldId id="3027"/>
            <p14:sldId id="2989"/>
            <p14:sldId id="2990"/>
            <p14:sldId id="3036"/>
          </p14:sldIdLst>
        </p14:section>
        <p14:section name="References" id="{23B407A2-69FE-F742-AAA9-1327AA9A0CF6}">
          <p14:sldIdLst>
            <p14:sldId id="2943"/>
            <p14:sldId id="2920"/>
            <p14:sldId id="2944"/>
            <p14:sldId id="968"/>
            <p14:sldId id="2945"/>
            <p14:sldId id="2937"/>
            <p14:sldId id="2886"/>
            <p14:sldId id="895"/>
            <p14:sldId id="2897"/>
            <p14:sldId id="3035"/>
            <p14:sldId id="2928"/>
            <p14:sldId id="937"/>
            <p14:sldId id="935"/>
            <p14:sldId id="933"/>
            <p14:sldId id="934"/>
            <p14:sldId id="2719"/>
            <p14:sldId id="260"/>
            <p14:sldId id="1051"/>
            <p14:sldId id="2923"/>
            <p14:sldId id="2933"/>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5A4A1A"/>
    <a:srgbClr val="0088D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866"/>
    <p:restoredTop sz="90315"/>
  </p:normalViewPr>
  <p:slideViewPr>
    <p:cSldViewPr snapToGrid="0">
      <p:cViewPr>
        <p:scale>
          <a:sx n="122" d="100"/>
          <a:sy n="122" d="100"/>
        </p:scale>
        <p:origin x="584" y="1144"/>
      </p:cViewPr>
      <p:guideLst>
        <p:guide orient="horz" pos="1620"/>
        <p:guide pos="2880"/>
      </p:guideLst>
    </p:cSldViewPr>
  </p:slideViewPr>
  <p:notesTextViewPr>
    <p:cViewPr>
      <p:scale>
        <a:sx n="1" d="1"/>
        <a:sy n="1" d="1"/>
      </p:scale>
      <p:origin x="0" y="0"/>
    </p:cViewPr>
  </p:notesTextViewPr>
  <p:sorterViewPr>
    <p:cViewPr>
      <p:scale>
        <a:sx n="50" d="100"/>
        <a:sy n="5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tableStyles" Target="tableStyles.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viewProps" Target="viewProp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notesMaster" Target="notesMasters/notesMaster1.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slideMaster" Target="slideMasters/slideMaster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5306CEC-2AF3-D546-9085-A9255C1D28A8}" type="doc">
      <dgm:prSet loTypeId="urn:microsoft.com/office/officeart/2005/8/layout/cycle1" loCatId="" qsTypeId="urn:microsoft.com/office/officeart/2005/8/quickstyle/simple1" qsCatId="simple" csTypeId="urn:microsoft.com/office/officeart/2005/8/colors/accent1_2" csCatId="accent1" phldr="1"/>
      <dgm:spPr/>
      <dgm:t>
        <a:bodyPr/>
        <a:lstStyle/>
        <a:p>
          <a:endParaRPr lang="en-US"/>
        </a:p>
      </dgm:t>
    </dgm:pt>
    <dgm:pt modelId="{3711C705-7A47-E74A-B279-AD783FE33F7F}">
      <dgm:prSet phldrT="[Text]"/>
      <dgm:spPr/>
      <dgm:t>
        <a:bodyPr/>
        <a:lstStyle/>
        <a:p>
          <a:r>
            <a:rPr lang="en-US" dirty="0"/>
            <a:t>Normal Science</a:t>
          </a:r>
        </a:p>
      </dgm:t>
    </dgm:pt>
    <dgm:pt modelId="{889FA6FD-E77B-824D-B59A-3B79F5CA62F0}" type="parTrans" cxnId="{6137043D-3A41-0E47-B7C5-1CDBCA479EDC}">
      <dgm:prSet/>
      <dgm:spPr/>
      <dgm:t>
        <a:bodyPr/>
        <a:lstStyle/>
        <a:p>
          <a:endParaRPr lang="en-US"/>
        </a:p>
      </dgm:t>
    </dgm:pt>
    <dgm:pt modelId="{23A34ECF-28EC-DC49-B448-CD162D0AF309}" type="sibTrans" cxnId="{6137043D-3A41-0E47-B7C5-1CDBCA479EDC}">
      <dgm:prSet/>
      <dgm:spPr>
        <a:solidFill>
          <a:srgbClr val="0070C0"/>
        </a:solidFill>
      </dgm:spPr>
      <dgm:t>
        <a:bodyPr/>
        <a:lstStyle/>
        <a:p>
          <a:endParaRPr lang="en-US"/>
        </a:p>
      </dgm:t>
    </dgm:pt>
    <dgm:pt modelId="{3E932FF7-0803-174F-B13B-4E932F839D61}">
      <dgm:prSet phldrT="[Text]"/>
      <dgm:spPr/>
      <dgm:t>
        <a:bodyPr/>
        <a:lstStyle/>
        <a:p>
          <a:r>
            <a:rPr lang="en-US" dirty="0"/>
            <a:t>Model </a:t>
          </a:r>
        </a:p>
        <a:p>
          <a:r>
            <a:rPr lang="en-US" dirty="0"/>
            <a:t>Drift</a:t>
          </a:r>
        </a:p>
      </dgm:t>
    </dgm:pt>
    <dgm:pt modelId="{91743D6E-421A-CA44-A2B2-34334DE337C1}" type="parTrans" cxnId="{7F1C6044-B897-C54B-979E-6DF1AA7E22DB}">
      <dgm:prSet/>
      <dgm:spPr/>
      <dgm:t>
        <a:bodyPr/>
        <a:lstStyle/>
        <a:p>
          <a:endParaRPr lang="en-US"/>
        </a:p>
      </dgm:t>
    </dgm:pt>
    <dgm:pt modelId="{56D1DBCC-BF94-904F-97B0-A663E9E8B3BD}" type="sibTrans" cxnId="{7F1C6044-B897-C54B-979E-6DF1AA7E22DB}">
      <dgm:prSet/>
      <dgm:spPr>
        <a:solidFill>
          <a:srgbClr val="0070C0"/>
        </a:solidFill>
      </dgm:spPr>
      <dgm:t>
        <a:bodyPr/>
        <a:lstStyle/>
        <a:p>
          <a:endParaRPr lang="en-US"/>
        </a:p>
      </dgm:t>
    </dgm:pt>
    <dgm:pt modelId="{0F4789E6-7CAF-3847-B886-243438406906}">
      <dgm:prSet phldrT="[Text]"/>
      <dgm:spPr/>
      <dgm:t>
        <a:bodyPr/>
        <a:lstStyle/>
        <a:p>
          <a:r>
            <a:rPr lang="en-US" dirty="0"/>
            <a:t>Model Crisis</a:t>
          </a:r>
        </a:p>
      </dgm:t>
    </dgm:pt>
    <dgm:pt modelId="{E25790A8-B8CD-2A4B-AAE3-F6844E32B529}" type="parTrans" cxnId="{7590C3D5-E3C8-084E-96E7-3428589077C5}">
      <dgm:prSet/>
      <dgm:spPr/>
      <dgm:t>
        <a:bodyPr/>
        <a:lstStyle/>
        <a:p>
          <a:endParaRPr lang="en-US"/>
        </a:p>
      </dgm:t>
    </dgm:pt>
    <dgm:pt modelId="{5226A3A3-70A9-E346-8A13-19FD7605E25E}" type="sibTrans" cxnId="{7590C3D5-E3C8-084E-96E7-3428589077C5}">
      <dgm:prSet/>
      <dgm:spPr>
        <a:solidFill>
          <a:srgbClr val="0070C0"/>
        </a:solidFill>
      </dgm:spPr>
      <dgm:t>
        <a:bodyPr/>
        <a:lstStyle/>
        <a:p>
          <a:endParaRPr lang="en-US"/>
        </a:p>
      </dgm:t>
    </dgm:pt>
    <dgm:pt modelId="{C96AE666-6B7B-2243-831B-F972694786EC}">
      <dgm:prSet phldrT="[Text]"/>
      <dgm:spPr/>
      <dgm:t>
        <a:bodyPr/>
        <a:lstStyle/>
        <a:p>
          <a:r>
            <a:rPr lang="en-US" dirty="0"/>
            <a:t>Model Revolution</a:t>
          </a:r>
        </a:p>
      </dgm:t>
    </dgm:pt>
    <dgm:pt modelId="{95DCCD1F-B369-854B-88E9-0F724CFADAB2}" type="parTrans" cxnId="{E22F849E-58DE-4E48-A3F3-D49977342050}">
      <dgm:prSet/>
      <dgm:spPr/>
      <dgm:t>
        <a:bodyPr/>
        <a:lstStyle/>
        <a:p>
          <a:endParaRPr lang="en-US"/>
        </a:p>
      </dgm:t>
    </dgm:pt>
    <dgm:pt modelId="{216DFF57-C637-3D47-8627-11845A79015E}" type="sibTrans" cxnId="{E22F849E-58DE-4E48-A3F3-D49977342050}">
      <dgm:prSet/>
      <dgm:spPr>
        <a:solidFill>
          <a:srgbClr val="0070C0"/>
        </a:solidFill>
      </dgm:spPr>
      <dgm:t>
        <a:bodyPr/>
        <a:lstStyle/>
        <a:p>
          <a:endParaRPr lang="en-US"/>
        </a:p>
      </dgm:t>
    </dgm:pt>
    <dgm:pt modelId="{1F716C1F-6396-6F4D-B456-ACB64C969FAE}">
      <dgm:prSet phldrT="[Text]"/>
      <dgm:spPr/>
      <dgm:t>
        <a:bodyPr/>
        <a:lstStyle/>
        <a:p>
          <a:r>
            <a:rPr lang="en-US" b="1" dirty="0">
              <a:solidFill>
                <a:srgbClr val="FF0000"/>
              </a:solidFill>
            </a:rPr>
            <a:t>Paradigm</a:t>
          </a:r>
        </a:p>
        <a:p>
          <a:r>
            <a:rPr lang="en-US" dirty="0"/>
            <a:t>Change</a:t>
          </a:r>
        </a:p>
      </dgm:t>
    </dgm:pt>
    <dgm:pt modelId="{BDCFA276-CDEB-5C4C-8555-67EA554BAA1A}" type="parTrans" cxnId="{16146386-3318-BB42-BDE2-4BA0FE4AB9EE}">
      <dgm:prSet/>
      <dgm:spPr/>
      <dgm:t>
        <a:bodyPr/>
        <a:lstStyle/>
        <a:p>
          <a:endParaRPr lang="en-US"/>
        </a:p>
      </dgm:t>
    </dgm:pt>
    <dgm:pt modelId="{F4CB4480-7E7D-8745-969A-B747186AD670}" type="sibTrans" cxnId="{16146386-3318-BB42-BDE2-4BA0FE4AB9EE}">
      <dgm:prSet/>
      <dgm:spPr>
        <a:solidFill>
          <a:srgbClr val="0070C0"/>
        </a:solidFill>
      </dgm:spPr>
      <dgm:t>
        <a:bodyPr/>
        <a:lstStyle/>
        <a:p>
          <a:endParaRPr lang="en-US"/>
        </a:p>
      </dgm:t>
    </dgm:pt>
    <dgm:pt modelId="{0AD5A17E-543B-404A-ACEA-A91D4DDCF1E3}" type="pres">
      <dgm:prSet presAssocID="{55306CEC-2AF3-D546-9085-A9255C1D28A8}" presName="cycle" presStyleCnt="0">
        <dgm:presLayoutVars>
          <dgm:dir/>
          <dgm:resizeHandles val="exact"/>
        </dgm:presLayoutVars>
      </dgm:prSet>
      <dgm:spPr/>
    </dgm:pt>
    <dgm:pt modelId="{43E623AD-788C-4D43-BEBB-E0B1F1CE3AE3}" type="pres">
      <dgm:prSet presAssocID="{3711C705-7A47-E74A-B279-AD783FE33F7F}" presName="dummy" presStyleCnt="0"/>
      <dgm:spPr/>
    </dgm:pt>
    <dgm:pt modelId="{9ACDD540-658B-1F4B-9128-BBD97C21052D}" type="pres">
      <dgm:prSet presAssocID="{3711C705-7A47-E74A-B279-AD783FE33F7F}" presName="node" presStyleLbl="revTx" presStyleIdx="0" presStyleCnt="5">
        <dgm:presLayoutVars>
          <dgm:bulletEnabled val="1"/>
        </dgm:presLayoutVars>
      </dgm:prSet>
      <dgm:spPr/>
    </dgm:pt>
    <dgm:pt modelId="{C3A2FB52-DAE4-1342-973F-1F1A9B44189F}" type="pres">
      <dgm:prSet presAssocID="{23A34ECF-28EC-DC49-B448-CD162D0AF309}" presName="sibTrans" presStyleLbl="node1" presStyleIdx="0" presStyleCnt="5"/>
      <dgm:spPr/>
    </dgm:pt>
    <dgm:pt modelId="{6DB58FB9-0ED5-EF4D-902F-C4DD7663D933}" type="pres">
      <dgm:prSet presAssocID="{3E932FF7-0803-174F-B13B-4E932F839D61}" presName="dummy" presStyleCnt="0"/>
      <dgm:spPr/>
    </dgm:pt>
    <dgm:pt modelId="{1BD312BE-9660-0446-89A5-739A7ECD8333}" type="pres">
      <dgm:prSet presAssocID="{3E932FF7-0803-174F-B13B-4E932F839D61}" presName="node" presStyleLbl="revTx" presStyleIdx="1" presStyleCnt="5">
        <dgm:presLayoutVars>
          <dgm:bulletEnabled val="1"/>
        </dgm:presLayoutVars>
      </dgm:prSet>
      <dgm:spPr/>
    </dgm:pt>
    <dgm:pt modelId="{43E86D08-C1F7-E644-8F62-6252305C9975}" type="pres">
      <dgm:prSet presAssocID="{56D1DBCC-BF94-904F-97B0-A663E9E8B3BD}" presName="sibTrans" presStyleLbl="node1" presStyleIdx="1" presStyleCnt="5"/>
      <dgm:spPr/>
    </dgm:pt>
    <dgm:pt modelId="{A3041932-0B6D-7B4B-910F-1604FC8F5FB9}" type="pres">
      <dgm:prSet presAssocID="{0F4789E6-7CAF-3847-B886-243438406906}" presName="dummy" presStyleCnt="0"/>
      <dgm:spPr/>
    </dgm:pt>
    <dgm:pt modelId="{72205650-2408-0A4C-98FA-7B09AD159B06}" type="pres">
      <dgm:prSet presAssocID="{0F4789E6-7CAF-3847-B886-243438406906}" presName="node" presStyleLbl="revTx" presStyleIdx="2" presStyleCnt="5">
        <dgm:presLayoutVars>
          <dgm:bulletEnabled val="1"/>
        </dgm:presLayoutVars>
      </dgm:prSet>
      <dgm:spPr/>
    </dgm:pt>
    <dgm:pt modelId="{31E129FE-E5D5-FB46-BD01-1F01A59E0FE8}" type="pres">
      <dgm:prSet presAssocID="{5226A3A3-70A9-E346-8A13-19FD7605E25E}" presName="sibTrans" presStyleLbl="node1" presStyleIdx="2" presStyleCnt="5"/>
      <dgm:spPr/>
    </dgm:pt>
    <dgm:pt modelId="{52EF4F4A-FE89-7147-B669-77715F875942}" type="pres">
      <dgm:prSet presAssocID="{C96AE666-6B7B-2243-831B-F972694786EC}" presName="dummy" presStyleCnt="0"/>
      <dgm:spPr/>
    </dgm:pt>
    <dgm:pt modelId="{CD36CC79-C2DC-F64E-AC2E-820ADE7C7E49}" type="pres">
      <dgm:prSet presAssocID="{C96AE666-6B7B-2243-831B-F972694786EC}" presName="node" presStyleLbl="revTx" presStyleIdx="3" presStyleCnt="5">
        <dgm:presLayoutVars>
          <dgm:bulletEnabled val="1"/>
        </dgm:presLayoutVars>
      </dgm:prSet>
      <dgm:spPr/>
    </dgm:pt>
    <dgm:pt modelId="{5B9DFB95-D16C-764A-A5DB-81AC099630B9}" type="pres">
      <dgm:prSet presAssocID="{216DFF57-C637-3D47-8627-11845A79015E}" presName="sibTrans" presStyleLbl="node1" presStyleIdx="3" presStyleCnt="5"/>
      <dgm:spPr/>
    </dgm:pt>
    <dgm:pt modelId="{25109F8F-B668-9F46-A4B9-848C6C1D2851}" type="pres">
      <dgm:prSet presAssocID="{1F716C1F-6396-6F4D-B456-ACB64C969FAE}" presName="dummy" presStyleCnt="0"/>
      <dgm:spPr/>
    </dgm:pt>
    <dgm:pt modelId="{88F273A7-6B9F-6C46-9447-E233F44A0364}" type="pres">
      <dgm:prSet presAssocID="{1F716C1F-6396-6F4D-B456-ACB64C969FAE}" presName="node" presStyleLbl="revTx" presStyleIdx="4" presStyleCnt="5">
        <dgm:presLayoutVars>
          <dgm:bulletEnabled val="1"/>
        </dgm:presLayoutVars>
      </dgm:prSet>
      <dgm:spPr/>
    </dgm:pt>
    <dgm:pt modelId="{7605BA16-B350-D749-B40A-7CCE0102499D}" type="pres">
      <dgm:prSet presAssocID="{F4CB4480-7E7D-8745-969A-B747186AD670}" presName="sibTrans" presStyleLbl="node1" presStyleIdx="4" presStyleCnt="5"/>
      <dgm:spPr/>
    </dgm:pt>
  </dgm:ptLst>
  <dgm:cxnLst>
    <dgm:cxn modelId="{F2B63410-B548-594F-98A7-B52DD30FE127}" type="presOf" srcId="{0F4789E6-7CAF-3847-B886-243438406906}" destId="{72205650-2408-0A4C-98FA-7B09AD159B06}" srcOrd="0" destOrd="0" presId="urn:microsoft.com/office/officeart/2005/8/layout/cycle1"/>
    <dgm:cxn modelId="{8BA2062B-15F8-524C-BE15-171DB6411319}" type="presOf" srcId="{23A34ECF-28EC-DC49-B448-CD162D0AF309}" destId="{C3A2FB52-DAE4-1342-973F-1F1A9B44189F}" srcOrd="0" destOrd="0" presId="urn:microsoft.com/office/officeart/2005/8/layout/cycle1"/>
    <dgm:cxn modelId="{E3211E39-81F2-4444-95A6-3A23E3171DDB}" type="presOf" srcId="{C96AE666-6B7B-2243-831B-F972694786EC}" destId="{CD36CC79-C2DC-F64E-AC2E-820ADE7C7E49}" srcOrd="0" destOrd="0" presId="urn:microsoft.com/office/officeart/2005/8/layout/cycle1"/>
    <dgm:cxn modelId="{6137043D-3A41-0E47-B7C5-1CDBCA479EDC}" srcId="{55306CEC-2AF3-D546-9085-A9255C1D28A8}" destId="{3711C705-7A47-E74A-B279-AD783FE33F7F}" srcOrd="0" destOrd="0" parTransId="{889FA6FD-E77B-824D-B59A-3B79F5CA62F0}" sibTransId="{23A34ECF-28EC-DC49-B448-CD162D0AF309}"/>
    <dgm:cxn modelId="{0FDFC740-8D42-DE49-A963-9AAABF67F40C}" type="presOf" srcId="{3E932FF7-0803-174F-B13B-4E932F839D61}" destId="{1BD312BE-9660-0446-89A5-739A7ECD8333}" srcOrd="0" destOrd="0" presId="urn:microsoft.com/office/officeart/2005/8/layout/cycle1"/>
    <dgm:cxn modelId="{7F1C6044-B897-C54B-979E-6DF1AA7E22DB}" srcId="{55306CEC-2AF3-D546-9085-A9255C1D28A8}" destId="{3E932FF7-0803-174F-B13B-4E932F839D61}" srcOrd="1" destOrd="0" parTransId="{91743D6E-421A-CA44-A2B2-34334DE337C1}" sibTransId="{56D1DBCC-BF94-904F-97B0-A663E9E8B3BD}"/>
    <dgm:cxn modelId="{8BB8824A-6FBE-6F46-B41C-BD25ABBC420F}" type="presOf" srcId="{3711C705-7A47-E74A-B279-AD783FE33F7F}" destId="{9ACDD540-658B-1F4B-9128-BBD97C21052D}" srcOrd="0" destOrd="0" presId="urn:microsoft.com/office/officeart/2005/8/layout/cycle1"/>
    <dgm:cxn modelId="{08460152-BCC1-BF44-8353-1303B6132E87}" type="presOf" srcId="{56D1DBCC-BF94-904F-97B0-A663E9E8B3BD}" destId="{43E86D08-C1F7-E644-8F62-6252305C9975}" srcOrd="0" destOrd="0" presId="urn:microsoft.com/office/officeart/2005/8/layout/cycle1"/>
    <dgm:cxn modelId="{D68D4A54-C4FB-5949-8E0B-110A53FB7267}" type="presOf" srcId="{55306CEC-2AF3-D546-9085-A9255C1D28A8}" destId="{0AD5A17E-543B-404A-ACEA-A91D4DDCF1E3}" srcOrd="0" destOrd="0" presId="urn:microsoft.com/office/officeart/2005/8/layout/cycle1"/>
    <dgm:cxn modelId="{B7777968-7833-F441-91E0-4A1214CC2C2E}" type="presOf" srcId="{F4CB4480-7E7D-8745-969A-B747186AD670}" destId="{7605BA16-B350-D749-B40A-7CCE0102499D}" srcOrd="0" destOrd="0" presId="urn:microsoft.com/office/officeart/2005/8/layout/cycle1"/>
    <dgm:cxn modelId="{33F7CB6D-4110-2048-87C7-7078288A7352}" type="presOf" srcId="{5226A3A3-70A9-E346-8A13-19FD7605E25E}" destId="{31E129FE-E5D5-FB46-BD01-1F01A59E0FE8}" srcOrd="0" destOrd="0" presId="urn:microsoft.com/office/officeart/2005/8/layout/cycle1"/>
    <dgm:cxn modelId="{C1B39B6E-252F-A940-99C0-4BF69C10621A}" type="presOf" srcId="{1F716C1F-6396-6F4D-B456-ACB64C969FAE}" destId="{88F273A7-6B9F-6C46-9447-E233F44A0364}" srcOrd="0" destOrd="0" presId="urn:microsoft.com/office/officeart/2005/8/layout/cycle1"/>
    <dgm:cxn modelId="{16146386-3318-BB42-BDE2-4BA0FE4AB9EE}" srcId="{55306CEC-2AF3-D546-9085-A9255C1D28A8}" destId="{1F716C1F-6396-6F4D-B456-ACB64C969FAE}" srcOrd="4" destOrd="0" parTransId="{BDCFA276-CDEB-5C4C-8555-67EA554BAA1A}" sibTransId="{F4CB4480-7E7D-8745-969A-B747186AD670}"/>
    <dgm:cxn modelId="{E22F849E-58DE-4E48-A3F3-D49977342050}" srcId="{55306CEC-2AF3-D546-9085-A9255C1D28A8}" destId="{C96AE666-6B7B-2243-831B-F972694786EC}" srcOrd="3" destOrd="0" parTransId="{95DCCD1F-B369-854B-88E9-0F724CFADAB2}" sibTransId="{216DFF57-C637-3D47-8627-11845A79015E}"/>
    <dgm:cxn modelId="{9E736FA5-3629-794D-BC83-D4EA428AD6A9}" type="presOf" srcId="{216DFF57-C637-3D47-8627-11845A79015E}" destId="{5B9DFB95-D16C-764A-A5DB-81AC099630B9}" srcOrd="0" destOrd="0" presId="urn:microsoft.com/office/officeart/2005/8/layout/cycle1"/>
    <dgm:cxn modelId="{7590C3D5-E3C8-084E-96E7-3428589077C5}" srcId="{55306CEC-2AF3-D546-9085-A9255C1D28A8}" destId="{0F4789E6-7CAF-3847-B886-243438406906}" srcOrd="2" destOrd="0" parTransId="{E25790A8-B8CD-2A4B-AAE3-F6844E32B529}" sibTransId="{5226A3A3-70A9-E346-8A13-19FD7605E25E}"/>
    <dgm:cxn modelId="{6D108E25-CBB6-E444-BF93-6F9DB0F7CCA3}" type="presParOf" srcId="{0AD5A17E-543B-404A-ACEA-A91D4DDCF1E3}" destId="{43E623AD-788C-4D43-BEBB-E0B1F1CE3AE3}" srcOrd="0" destOrd="0" presId="urn:microsoft.com/office/officeart/2005/8/layout/cycle1"/>
    <dgm:cxn modelId="{EBCBB983-A544-6744-9064-939F55264FB0}" type="presParOf" srcId="{0AD5A17E-543B-404A-ACEA-A91D4DDCF1E3}" destId="{9ACDD540-658B-1F4B-9128-BBD97C21052D}" srcOrd="1" destOrd="0" presId="urn:microsoft.com/office/officeart/2005/8/layout/cycle1"/>
    <dgm:cxn modelId="{5887A8E3-CC31-064B-8D1E-CC5D92803BB8}" type="presParOf" srcId="{0AD5A17E-543B-404A-ACEA-A91D4DDCF1E3}" destId="{C3A2FB52-DAE4-1342-973F-1F1A9B44189F}" srcOrd="2" destOrd="0" presId="urn:microsoft.com/office/officeart/2005/8/layout/cycle1"/>
    <dgm:cxn modelId="{0FFDD408-392A-2248-B181-22EAE3E9718D}" type="presParOf" srcId="{0AD5A17E-543B-404A-ACEA-A91D4DDCF1E3}" destId="{6DB58FB9-0ED5-EF4D-902F-C4DD7663D933}" srcOrd="3" destOrd="0" presId="urn:microsoft.com/office/officeart/2005/8/layout/cycle1"/>
    <dgm:cxn modelId="{040AB88C-D95A-D247-A5F4-54AC5F0E1D05}" type="presParOf" srcId="{0AD5A17E-543B-404A-ACEA-A91D4DDCF1E3}" destId="{1BD312BE-9660-0446-89A5-739A7ECD8333}" srcOrd="4" destOrd="0" presId="urn:microsoft.com/office/officeart/2005/8/layout/cycle1"/>
    <dgm:cxn modelId="{1602308F-8BA2-1D47-B6F0-86433728833B}" type="presParOf" srcId="{0AD5A17E-543B-404A-ACEA-A91D4DDCF1E3}" destId="{43E86D08-C1F7-E644-8F62-6252305C9975}" srcOrd="5" destOrd="0" presId="urn:microsoft.com/office/officeart/2005/8/layout/cycle1"/>
    <dgm:cxn modelId="{B30060FE-B485-594F-9DE5-7C6456EB1A4A}" type="presParOf" srcId="{0AD5A17E-543B-404A-ACEA-A91D4DDCF1E3}" destId="{A3041932-0B6D-7B4B-910F-1604FC8F5FB9}" srcOrd="6" destOrd="0" presId="urn:microsoft.com/office/officeart/2005/8/layout/cycle1"/>
    <dgm:cxn modelId="{FC678A8F-DB05-DA47-B65F-54B9E32A4052}" type="presParOf" srcId="{0AD5A17E-543B-404A-ACEA-A91D4DDCF1E3}" destId="{72205650-2408-0A4C-98FA-7B09AD159B06}" srcOrd="7" destOrd="0" presId="urn:microsoft.com/office/officeart/2005/8/layout/cycle1"/>
    <dgm:cxn modelId="{0165FCB1-3662-8D43-A928-5BEB4A567BC2}" type="presParOf" srcId="{0AD5A17E-543B-404A-ACEA-A91D4DDCF1E3}" destId="{31E129FE-E5D5-FB46-BD01-1F01A59E0FE8}" srcOrd="8" destOrd="0" presId="urn:microsoft.com/office/officeart/2005/8/layout/cycle1"/>
    <dgm:cxn modelId="{BAA9B46E-C8A7-4741-A83A-75232C78F607}" type="presParOf" srcId="{0AD5A17E-543B-404A-ACEA-A91D4DDCF1E3}" destId="{52EF4F4A-FE89-7147-B669-77715F875942}" srcOrd="9" destOrd="0" presId="urn:microsoft.com/office/officeart/2005/8/layout/cycle1"/>
    <dgm:cxn modelId="{ADAABC7D-485E-7942-9284-313254F2F770}" type="presParOf" srcId="{0AD5A17E-543B-404A-ACEA-A91D4DDCF1E3}" destId="{CD36CC79-C2DC-F64E-AC2E-820ADE7C7E49}" srcOrd="10" destOrd="0" presId="urn:microsoft.com/office/officeart/2005/8/layout/cycle1"/>
    <dgm:cxn modelId="{E2D6A001-1493-A848-B354-83031816254D}" type="presParOf" srcId="{0AD5A17E-543B-404A-ACEA-A91D4DDCF1E3}" destId="{5B9DFB95-D16C-764A-A5DB-81AC099630B9}" srcOrd="11" destOrd="0" presId="urn:microsoft.com/office/officeart/2005/8/layout/cycle1"/>
    <dgm:cxn modelId="{CDFEEAE9-7569-CD45-B9CB-47FCD4752474}" type="presParOf" srcId="{0AD5A17E-543B-404A-ACEA-A91D4DDCF1E3}" destId="{25109F8F-B668-9F46-A4B9-848C6C1D2851}" srcOrd="12" destOrd="0" presId="urn:microsoft.com/office/officeart/2005/8/layout/cycle1"/>
    <dgm:cxn modelId="{616B292A-BDF6-F244-AE7C-4795335338EA}" type="presParOf" srcId="{0AD5A17E-543B-404A-ACEA-A91D4DDCF1E3}" destId="{88F273A7-6B9F-6C46-9447-E233F44A0364}" srcOrd="13" destOrd="0" presId="urn:microsoft.com/office/officeart/2005/8/layout/cycle1"/>
    <dgm:cxn modelId="{1B7A3E73-9EA1-B644-9D1C-44462567E127}" type="presParOf" srcId="{0AD5A17E-543B-404A-ACEA-A91D4DDCF1E3}" destId="{7605BA16-B350-D749-B40A-7CCE0102499D}" srcOrd="14" destOrd="0" presId="urn:microsoft.com/office/officeart/2005/8/layout/cycl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CDD540-658B-1F4B-9128-BBD97C21052D}">
      <dsp:nvSpPr>
        <dsp:cNvPr id="0" name=""/>
        <dsp:cNvSpPr/>
      </dsp:nvSpPr>
      <dsp:spPr>
        <a:xfrm>
          <a:off x="3072405" y="2740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Normal Science</a:t>
          </a:r>
        </a:p>
      </dsp:txBody>
      <dsp:txXfrm>
        <a:off x="3072405" y="27408"/>
        <a:ext cx="894721" cy="894721"/>
      </dsp:txXfrm>
    </dsp:sp>
    <dsp:sp modelId="{C3A2FB52-DAE4-1342-973F-1F1A9B44189F}">
      <dsp:nvSpPr>
        <dsp:cNvPr id="0" name=""/>
        <dsp:cNvSpPr/>
      </dsp:nvSpPr>
      <dsp:spPr>
        <a:xfrm>
          <a:off x="965426" y="1250"/>
          <a:ext cx="3357427" cy="3357427"/>
        </a:xfrm>
        <a:prstGeom prst="circularArrow">
          <a:avLst>
            <a:gd name="adj1" fmla="val 5197"/>
            <a:gd name="adj2" fmla="val 335651"/>
            <a:gd name="adj3" fmla="val 21294311"/>
            <a:gd name="adj4" fmla="val 19765302"/>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BD312BE-9660-0446-89A5-739A7ECD8333}">
      <dsp:nvSpPr>
        <dsp:cNvPr id="0" name=""/>
        <dsp:cNvSpPr/>
      </dsp:nvSpPr>
      <dsp:spPr>
        <a:xfrm>
          <a:off x="3613572" y="169294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Model </a:t>
          </a:r>
        </a:p>
        <a:p>
          <a:pPr marL="0" lvl="0" indent="0" algn="ctr" defTabSz="622300">
            <a:lnSpc>
              <a:spcPct val="90000"/>
            </a:lnSpc>
            <a:spcBef>
              <a:spcPct val="0"/>
            </a:spcBef>
            <a:spcAft>
              <a:spcPct val="35000"/>
            </a:spcAft>
            <a:buNone/>
          </a:pPr>
          <a:r>
            <a:rPr lang="en-US" sz="1400" kern="1200" dirty="0"/>
            <a:t>Drift</a:t>
          </a:r>
        </a:p>
      </dsp:txBody>
      <dsp:txXfrm>
        <a:off x="3613572" y="1692948"/>
        <a:ext cx="894721" cy="894721"/>
      </dsp:txXfrm>
    </dsp:sp>
    <dsp:sp modelId="{43E86D08-C1F7-E644-8F62-6252305C9975}">
      <dsp:nvSpPr>
        <dsp:cNvPr id="0" name=""/>
        <dsp:cNvSpPr/>
      </dsp:nvSpPr>
      <dsp:spPr>
        <a:xfrm>
          <a:off x="965426" y="1250"/>
          <a:ext cx="3357427" cy="3357427"/>
        </a:xfrm>
        <a:prstGeom prst="circularArrow">
          <a:avLst>
            <a:gd name="adj1" fmla="val 5197"/>
            <a:gd name="adj2" fmla="val 335651"/>
            <a:gd name="adj3" fmla="val 4015806"/>
            <a:gd name="adj4" fmla="val 2252415"/>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2205650-2408-0A4C-98FA-7B09AD159B06}">
      <dsp:nvSpPr>
        <dsp:cNvPr id="0" name=""/>
        <dsp:cNvSpPr/>
      </dsp:nvSpPr>
      <dsp:spPr>
        <a:xfrm>
          <a:off x="2196779" y="272230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Model Crisis</a:t>
          </a:r>
        </a:p>
      </dsp:txBody>
      <dsp:txXfrm>
        <a:off x="2196779" y="2722308"/>
        <a:ext cx="894721" cy="894721"/>
      </dsp:txXfrm>
    </dsp:sp>
    <dsp:sp modelId="{31E129FE-E5D5-FB46-BD01-1F01A59E0FE8}">
      <dsp:nvSpPr>
        <dsp:cNvPr id="0" name=""/>
        <dsp:cNvSpPr/>
      </dsp:nvSpPr>
      <dsp:spPr>
        <a:xfrm>
          <a:off x="965426" y="1250"/>
          <a:ext cx="3357427" cy="3357427"/>
        </a:xfrm>
        <a:prstGeom prst="circularArrow">
          <a:avLst>
            <a:gd name="adj1" fmla="val 5197"/>
            <a:gd name="adj2" fmla="val 335651"/>
            <a:gd name="adj3" fmla="val 8211934"/>
            <a:gd name="adj4" fmla="val 6448543"/>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D36CC79-C2DC-F64E-AC2E-820ADE7C7E49}">
      <dsp:nvSpPr>
        <dsp:cNvPr id="0" name=""/>
        <dsp:cNvSpPr/>
      </dsp:nvSpPr>
      <dsp:spPr>
        <a:xfrm>
          <a:off x="779986" y="169294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Model Revolution</a:t>
          </a:r>
        </a:p>
      </dsp:txBody>
      <dsp:txXfrm>
        <a:off x="779986" y="1692948"/>
        <a:ext cx="894721" cy="894721"/>
      </dsp:txXfrm>
    </dsp:sp>
    <dsp:sp modelId="{5B9DFB95-D16C-764A-A5DB-81AC099630B9}">
      <dsp:nvSpPr>
        <dsp:cNvPr id="0" name=""/>
        <dsp:cNvSpPr/>
      </dsp:nvSpPr>
      <dsp:spPr>
        <a:xfrm>
          <a:off x="965426" y="1250"/>
          <a:ext cx="3357427" cy="3357427"/>
        </a:xfrm>
        <a:prstGeom prst="circularArrow">
          <a:avLst>
            <a:gd name="adj1" fmla="val 5197"/>
            <a:gd name="adj2" fmla="val 335651"/>
            <a:gd name="adj3" fmla="val 12299047"/>
            <a:gd name="adj4" fmla="val 10770038"/>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8F273A7-6B9F-6C46-9447-E233F44A0364}">
      <dsp:nvSpPr>
        <dsp:cNvPr id="0" name=""/>
        <dsp:cNvSpPr/>
      </dsp:nvSpPr>
      <dsp:spPr>
        <a:xfrm>
          <a:off x="1321153" y="2740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rgbClr val="FF0000"/>
              </a:solidFill>
            </a:rPr>
            <a:t>Paradigm</a:t>
          </a:r>
        </a:p>
        <a:p>
          <a:pPr marL="0" lvl="0" indent="0" algn="ctr" defTabSz="622300">
            <a:lnSpc>
              <a:spcPct val="90000"/>
            </a:lnSpc>
            <a:spcBef>
              <a:spcPct val="0"/>
            </a:spcBef>
            <a:spcAft>
              <a:spcPct val="35000"/>
            </a:spcAft>
            <a:buNone/>
          </a:pPr>
          <a:r>
            <a:rPr lang="en-US" sz="1400" kern="1200" dirty="0"/>
            <a:t>Change</a:t>
          </a:r>
        </a:p>
      </dsp:txBody>
      <dsp:txXfrm>
        <a:off x="1321153" y="27408"/>
        <a:ext cx="894721" cy="894721"/>
      </dsp:txXfrm>
    </dsp:sp>
    <dsp:sp modelId="{7605BA16-B350-D749-B40A-7CCE0102499D}">
      <dsp:nvSpPr>
        <dsp:cNvPr id="0" name=""/>
        <dsp:cNvSpPr/>
      </dsp:nvSpPr>
      <dsp:spPr>
        <a:xfrm>
          <a:off x="965426" y="1250"/>
          <a:ext cx="3357427" cy="3357427"/>
        </a:xfrm>
        <a:prstGeom prst="circularArrow">
          <a:avLst>
            <a:gd name="adj1" fmla="val 5197"/>
            <a:gd name="adj2" fmla="val 335651"/>
            <a:gd name="adj3" fmla="val 16866791"/>
            <a:gd name="adj4" fmla="val 15197558"/>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c6f91993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c6f91993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012391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0755115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0916081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c6f9199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c6f91993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530177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3564420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8398963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6201145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9171179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0706751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1662219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6593625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105498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5517286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8277975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Specifically, that </a:t>
            </a:r>
            <a:r>
              <a:rPr lang="en-US" altLang="zh-CN" sz="1200" b="0" i="1" kern="1200" dirty="0">
                <a:solidFill>
                  <a:schemeClr val="tx1"/>
                </a:solidFill>
                <a:effectLst/>
                <a:latin typeface="+mn-lt"/>
                <a:ea typeface="+mn-ea"/>
                <a:cs typeface="+mn-cs"/>
              </a:rPr>
              <a:t>programming languages must have formal definitions</a:t>
            </a:r>
            <a:r>
              <a:rPr lang="en-US" altLang="zh-CN" sz="1200" b="0" i="0" kern="1200" dirty="0">
                <a:solidFill>
                  <a:schemeClr val="tx1"/>
                </a:solidFill>
                <a:effectLst/>
                <a:latin typeface="+mn-lt"/>
                <a:ea typeface="+mn-ea"/>
                <a:cs typeface="+mn-cs"/>
              </a:rPr>
              <a:t>, and that tools for a given language, such as interpreters, compilers, state-space explorers, model checkers, deductive program verifiers, etc., are derived from just </a:t>
            </a:r>
            <a:r>
              <a:rPr lang="en-US" altLang="zh-CN" sz="1200" b="0" i="1" kern="1200" dirty="0">
                <a:solidFill>
                  <a:schemeClr val="tx1"/>
                </a:solidFill>
                <a:effectLst/>
                <a:latin typeface="+mn-lt"/>
                <a:ea typeface="+mn-ea"/>
                <a:cs typeface="+mn-cs"/>
              </a:rPr>
              <a:t>one</a:t>
            </a:r>
            <a:r>
              <a:rPr lang="en-US" altLang="zh-CN" sz="1200" b="0" i="0" kern="1200" dirty="0">
                <a:solidFill>
                  <a:schemeClr val="tx1"/>
                </a:solidFill>
                <a:effectLst/>
                <a:latin typeface="+mn-lt"/>
                <a:ea typeface="+mn-ea"/>
                <a:cs typeface="+mn-cs"/>
              </a:rPr>
              <a:t> reference formal definition of the language, at no additional cost specific to that language.</a:t>
            </a:r>
            <a:endParaRPr lang="zh-CN" altLang="en-US" dirty="0"/>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A493F34-C6FB-4207-A202-C3C5A6A1FBBE}"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39</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26127211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2557DC9-8E5A-4BF9-A29A-338FF3FC9769}"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77013751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21772759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47359174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96422890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301782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53047376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0562335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80650652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2627409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54975287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33368136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19052666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43707163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72132240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405820870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“historian James </a:t>
            </a:r>
            <a:r>
              <a:rPr lang="en-US" dirty="0" err="1"/>
              <a:t>Aho</a:t>
            </a:r>
            <a:r>
              <a:rPr lang="en-US" dirty="0"/>
              <a:t> linked double-entry bookkeeping to the ancient art of rhetoric,”</a:t>
            </a:r>
          </a:p>
          <a:p>
            <a:endParaRPr lang="en-US" dirty="0"/>
          </a:p>
          <a:p>
            <a:r>
              <a:rPr lang="en-US" dirty="0"/>
              <a:t>Excerpt From: Jane Gleeson-White. “Double Entry.” Apple Books. </a:t>
            </a:r>
          </a:p>
        </p:txBody>
      </p:sp>
      <p:sp>
        <p:nvSpPr>
          <p:cNvPr id="4" name="Slide Number Placeholder 3"/>
          <p:cNvSpPr>
            <a:spLocks noGrp="1"/>
          </p:cNvSpPr>
          <p:nvPr>
            <p:ph type="sldNum" sz="quarter" idx="5"/>
          </p:nvPr>
        </p:nvSpPr>
        <p:spPr/>
        <p:txBody>
          <a:bodyPr/>
          <a:lstStyle/>
          <a:p>
            <a:fld id="{12C4D98E-41F1-674D-B398-2AC8E6617851}" type="slidenum">
              <a:rPr lang="en-US" smtClean="0"/>
              <a:t>56</a:t>
            </a:fld>
            <a:endParaRPr lang="en-US"/>
          </a:p>
        </p:txBody>
      </p:sp>
    </p:spTree>
    <p:extLst>
      <p:ext uri="{BB962C8B-B14F-4D97-AF65-F5344CB8AC3E}">
        <p14:creationId xmlns:p14="http://schemas.microsoft.com/office/powerpoint/2010/main" val="399437278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TW" dirty="0"/>
              <a:t>In the presentation on Oct-9, 2020, Ray again, stated a link between the Atomic Explosion’s 20 thousands generations of chain reactions and the layers of Syntatic Trees in Chomsky’s Syntactic Theory about language. Then, he also reminded us that Chomsky and Shannon were working in locations that are 100 feet away from each other. The white and black dots are demonstrating the patterns of Fibonacci series.</a:t>
            </a:r>
          </a:p>
          <a:p>
            <a:endParaRPr lang="en-TW" dirty="0"/>
          </a:p>
        </p:txBody>
      </p:sp>
    </p:spTree>
    <p:extLst>
      <p:ext uri="{BB962C8B-B14F-4D97-AF65-F5344CB8AC3E}">
        <p14:creationId xmlns:p14="http://schemas.microsoft.com/office/powerpoint/2010/main" val="105033340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1844686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5">
            <a:extLst>
              <a:ext uri="{FF2B5EF4-FFF2-40B4-BE49-F238E27FC236}">
                <a16:creationId xmlns:a16="http://schemas.microsoft.com/office/drawing/2014/main" id="{7E744EEE-4138-0242-93E1-5DE98F443FA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00100">
              <a:defRPr sz="2400">
                <a:solidFill>
                  <a:schemeClr val="tx1"/>
                </a:solidFill>
                <a:latin typeface="Arial" panose="020B0604020202020204" pitchFamily="34" charset="0"/>
              </a:defRPr>
            </a:lvl1pPr>
            <a:lvl2pPr marL="742950" indent="-285750" defTabSz="800100">
              <a:defRPr sz="2400">
                <a:solidFill>
                  <a:schemeClr val="tx1"/>
                </a:solidFill>
                <a:latin typeface="Arial" panose="020B0604020202020204" pitchFamily="34" charset="0"/>
              </a:defRPr>
            </a:lvl2pPr>
            <a:lvl3pPr marL="1143000" indent="-228600" defTabSz="800100">
              <a:defRPr sz="2400">
                <a:solidFill>
                  <a:schemeClr val="tx1"/>
                </a:solidFill>
                <a:latin typeface="Arial" panose="020B0604020202020204" pitchFamily="34" charset="0"/>
              </a:defRPr>
            </a:lvl3pPr>
            <a:lvl4pPr marL="1600200" indent="-228600" defTabSz="800100">
              <a:defRPr sz="2400">
                <a:solidFill>
                  <a:schemeClr val="tx1"/>
                </a:solidFill>
                <a:latin typeface="Arial" panose="020B0604020202020204" pitchFamily="34" charset="0"/>
              </a:defRPr>
            </a:lvl4pPr>
            <a:lvl5pPr marL="2057400" indent="-228600" defTabSz="800100">
              <a:defRPr sz="2400">
                <a:solidFill>
                  <a:schemeClr val="tx1"/>
                </a:solidFill>
                <a:latin typeface="Arial" panose="020B0604020202020204" pitchFamily="34" charset="0"/>
              </a:defRPr>
            </a:lvl5pPr>
            <a:lvl6pPr marL="2514600" indent="-228600" defTabSz="800100"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0100"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0100"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0100" eaLnBrk="0" fontAlgn="base" hangingPunct="0">
              <a:spcBef>
                <a:spcPct val="0"/>
              </a:spcBef>
              <a:spcAft>
                <a:spcPct val="0"/>
              </a:spcAft>
              <a:defRPr sz="2400">
                <a:solidFill>
                  <a:schemeClr val="tx1"/>
                </a:solidFill>
                <a:latin typeface="Arial" panose="020B0604020202020204" pitchFamily="34" charset="0"/>
              </a:defRPr>
            </a:lvl9pPr>
          </a:lstStyle>
          <a:p>
            <a:fld id="{A357D1EB-9DD1-9A4F-A5E7-2D9F98A1732A}" type="slidenum">
              <a:rPr lang="he-IL" altLang="en-US" sz="1100">
                <a:latin typeface="Times New Roman" panose="02020603050405020304" pitchFamily="18" charset="0"/>
              </a:rPr>
              <a:pPr/>
              <a:t>6</a:t>
            </a:fld>
            <a:endParaRPr lang="en-US" altLang="en-US" sz="1100">
              <a:latin typeface="Times New Roman" panose="02020603050405020304" pitchFamily="18" charset="0"/>
            </a:endParaRPr>
          </a:p>
        </p:txBody>
      </p:sp>
      <p:sp>
        <p:nvSpPr>
          <p:cNvPr id="32771" name="Rectangle 2">
            <a:extLst>
              <a:ext uri="{FF2B5EF4-FFF2-40B4-BE49-F238E27FC236}">
                <a16:creationId xmlns:a16="http://schemas.microsoft.com/office/drawing/2014/main" id="{DED7E7E9-7E12-C743-B7A9-5B97941A91FE}"/>
              </a:ext>
            </a:extLst>
          </p:cNvPr>
          <p:cNvSpPr>
            <a:spLocks noGrp="1" noRot="1" noChangeAspect="1" noChangeArrowheads="1" noTextEdit="1"/>
          </p:cNvSpPr>
          <p:nvPr>
            <p:ph type="sldImg"/>
          </p:nvPr>
        </p:nvSpPr>
        <p:spPr>
          <a:xfrm>
            <a:off x="381000" y="685800"/>
            <a:ext cx="6096000" cy="3429000"/>
          </a:xfrm>
          <a:ln/>
        </p:spPr>
      </p:sp>
      <p:sp>
        <p:nvSpPr>
          <p:cNvPr id="32772" name="Rectangle 3">
            <a:extLst>
              <a:ext uri="{FF2B5EF4-FFF2-40B4-BE49-F238E27FC236}">
                <a16:creationId xmlns:a16="http://schemas.microsoft.com/office/drawing/2014/main" id="{9CE5CDF7-6DE2-6248-8392-F9B71E54BCE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cs typeface="Arial" panose="020B0604020202020204" pitchFamily="34" charset="0"/>
            </a:endParaRPr>
          </a:p>
        </p:txBody>
      </p:sp>
    </p:spTree>
    <p:extLst>
      <p:ext uri="{BB962C8B-B14F-4D97-AF65-F5344CB8AC3E}">
        <p14:creationId xmlns:p14="http://schemas.microsoft.com/office/powerpoint/2010/main" val="109624682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73222445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87626155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8624773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402142000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573357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6703021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1420878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40452544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655156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3292041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1082522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cSld name="CUSTOM_7">
    <p:spTree>
      <p:nvGrpSpPr>
        <p:cNvPr id="1" name=""/>
        <p:cNvGrpSpPr/>
        <p:nvPr/>
      </p:nvGrpSpPr>
      <p:grpSpPr>
        <a:xfrm>
          <a:off x="0" y="0"/>
          <a:ext cx="0" cy="0"/>
          <a:chOff x="0" y="0"/>
          <a:chExt cx="0" cy="0"/>
        </a:xfrm>
      </p:grpSpPr>
      <p:sp>
        <p:nvSpPr>
          <p:cNvPr id="11" name="Title Text"/>
          <p:cNvSpPr txBox="1">
            <a:spLocks noGrp="1"/>
          </p:cNvSpPr>
          <p:nvPr>
            <p:ph type="title"/>
          </p:nvPr>
        </p:nvSpPr>
        <p:spPr>
          <a:xfrm>
            <a:off x="1135980" y="1393699"/>
            <a:ext cx="6886801" cy="1782300"/>
          </a:xfrm>
          <a:prstGeom prst="rect">
            <a:avLst/>
          </a:prstGeom>
        </p:spPr>
        <p:txBody>
          <a:bodyPr anchor="b">
            <a:normAutofit/>
          </a:bodyPr>
          <a:lstStyle>
            <a:lvl1pPr algn="r">
              <a:defRPr sz="4800">
                <a:solidFill>
                  <a:srgbClr val="00FFCD"/>
                </a:solidFill>
              </a:defRPr>
            </a:lvl1pPr>
          </a:lstStyle>
          <a:p>
            <a:r>
              <a:t>Title Text</a:t>
            </a:r>
          </a:p>
        </p:txBody>
      </p:sp>
      <p:sp>
        <p:nvSpPr>
          <p:cNvPr id="12" name="Body Level One…"/>
          <p:cNvSpPr txBox="1">
            <a:spLocks noGrp="1"/>
          </p:cNvSpPr>
          <p:nvPr>
            <p:ph type="body" sz="quarter" idx="1"/>
          </p:nvPr>
        </p:nvSpPr>
        <p:spPr>
          <a:xfrm>
            <a:off x="3670680" y="2933521"/>
            <a:ext cx="4352101" cy="717001"/>
          </a:xfrm>
          <a:prstGeom prst="rect">
            <a:avLst/>
          </a:prstGeom>
        </p:spPr>
        <p:txBody>
          <a:bodyPr anchor="b">
            <a:normAutofit/>
          </a:bodyPr>
          <a:lstStyle>
            <a:lvl1pPr marL="304800" indent="-152400" algn="r">
              <a:lnSpc>
                <a:spcPct val="100000"/>
              </a:lnSpc>
              <a:buClrTx/>
              <a:buSzTx/>
              <a:buFontTx/>
              <a:buNone/>
              <a:defRPr>
                <a:solidFill>
                  <a:srgbClr val="FFFFFF"/>
                </a:solidFill>
              </a:defRPr>
            </a:lvl1pPr>
            <a:lvl2pPr marL="304800" indent="304800" algn="r">
              <a:lnSpc>
                <a:spcPct val="100000"/>
              </a:lnSpc>
              <a:buClrTx/>
              <a:buSzTx/>
              <a:buFontTx/>
              <a:buNone/>
              <a:defRPr>
                <a:solidFill>
                  <a:srgbClr val="FFFFFF"/>
                </a:solidFill>
              </a:defRPr>
            </a:lvl2pPr>
            <a:lvl3pPr marL="304800" indent="762000" algn="r">
              <a:lnSpc>
                <a:spcPct val="100000"/>
              </a:lnSpc>
              <a:buClrTx/>
              <a:buSzTx/>
              <a:buFontTx/>
              <a:buNone/>
              <a:defRPr>
                <a:solidFill>
                  <a:srgbClr val="FFFFFF"/>
                </a:solidFill>
              </a:defRPr>
            </a:lvl3pPr>
            <a:lvl4pPr marL="304800" indent="1219200" algn="r">
              <a:lnSpc>
                <a:spcPct val="100000"/>
              </a:lnSpc>
              <a:buClrTx/>
              <a:buSzTx/>
              <a:buFontTx/>
              <a:buNone/>
              <a:defRPr>
                <a:solidFill>
                  <a:srgbClr val="FFFFFF"/>
                </a:solidFill>
              </a:defRPr>
            </a:lvl4pPr>
            <a:lvl5pPr marL="304800" indent="1676400" algn="r">
              <a:lnSpc>
                <a:spcPct val="100000"/>
              </a:lnSpc>
              <a:buClrTx/>
              <a:buSzTx/>
              <a:buFontTx/>
              <a:buNone/>
              <a:defRPr>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557856839"/>
      </p:ext>
    </p:extLst>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CUSTOM_18">
    <p:spTree>
      <p:nvGrpSpPr>
        <p:cNvPr id="1" name=""/>
        <p:cNvGrpSpPr/>
        <p:nvPr/>
      </p:nvGrpSpPr>
      <p:grpSpPr>
        <a:xfrm>
          <a:off x="0" y="0"/>
          <a:ext cx="0" cy="0"/>
          <a:chOff x="0" y="0"/>
          <a:chExt cx="0" cy="0"/>
        </a:xfrm>
      </p:grpSpPr>
      <p:sp>
        <p:nvSpPr>
          <p:cNvPr id="29" name="Title Text"/>
          <p:cNvSpPr txBox="1">
            <a:spLocks noGrp="1"/>
          </p:cNvSpPr>
          <p:nvPr>
            <p:ph type="title"/>
          </p:nvPr>
        </p:nvSpPr>
        <p:spPr>
          <a:xfrm>
            <a:off x="1147650" y="3085150"/>
            <a:ext cx="5005500" cy="1022101"/>
          </a:xfrm>
          <a:prstGeom prst="rect">
            <a:avLst/>
          </a:prstGeom>
        </p:spPr>
        <p:txBody>
          <a:bodyPr anchor="ctr">
            <a:normAutofit/>
          </a:bodyPr>
          <a:lstStyle>
            <a:lvl1pPr>
              <a:defRPr sz="3600">
                <a:solidFill>
                  <a:srgbClr val="00FFCD"/>
                </a:solidFill>
              </a:defRPr>
            </a:lvl1pPr>
          </a:lstStyle>
          <a:p>
            <a:r>
              <a:t>Title Text</a:t>
            </a:r>
          </a:p>
        </p:txBody>
      </p:sp>
      <p:sp>
        <p:nvSpPr>
          <p:cNvPr id="30" name="Body Level One…"/>
          <p:cNvSpPr txBox="1">
            <a:spLocks noGrp="1"/>
          </p:cNvSpPr>
          <p:nvPr>
            <p:ph type="body" sz="quarter" idx="1"/>
          </p:nvPr>
        </p:nvSpPr>
        <p:spPr>
          <a:xfrm>
            <a:off x="1147575" y="4028959"/>
            <a:ext cx="4224900" cy="536701"/>
          </a:xfrm>
          <a:prstGeom prst="rect">
            <a:avLst/>
          </a:prstGeom>
        </p:spPr>
        <p:txBody>
          <a:bodyPr>
            <a:normAutofit/>
          </a:bodyPr>
          <a:lstStyle>
            <a:lvl1pPr marL="304800" indent="-152400">
              <a:lnSpc>
                <a:spcPct val="100000"/>
              </a:lnSpc>
              <a:buClrTx/>
              <a:buSzTx/>
              <a:buFontTx/>
              <a:buNone/>
              <a:defRPr sz="1100">
                <a:solidFill>
                  <a:srgbClr val="FFFFFF"/>
                </a:solidFill>
              </a:defRPr>
            </a:lvl1pPr>
            <a:lvl2pPr marL="304800" indent="304800">
              <a:lnSpc>
                <a:spcPct val="100000"/>
              </a:lnSpc>
              <a:buClrTx/>
              <a:buSzTx/>
              <a:buFontTx/>
              <a:buNone/>
              <a:defRPr sz="1100">
                <a:solidFill>
                  <a:srgbClr val="FFFFFF"/>
                </a:solidFill>
              </a:defRPr>
            </a:lvl2pPr>
            <a:lvl3pPr marL="304800" indent="762000">
              <a:lnSpc>
                <a:spcPct val="100000"/>
              </a:lnSpc>
              <a:buClrTx/>
              <a:buSzTx/>
              <a:buFontTx/>
              <a:buNone/>
              <a:defRPr sz="1100">
                <a:solidFill>
                  <a:srgbClr val="FFFFFF"/>
                </a:solidFill>
              </a:defRPr>
            </a:lvl3pPr>
            <a:lvl4pPr marL="304800" indent="1219200">
              <a:lnSpc>
                <a:spcPct val="100000"/>
              </a:lnSpc>
              <a:buClrTx/>
              <a:buSzTx/>
              <a:buFontTx/>
              <a:buNone/>
              <a:defRPr sz="1100">
                <a:solidFill>
                  <a:srgbClr val="FFFFFF"/>
                </a:solidFill>
              </a:defRPr>
            </a:lvl4pPr>
            <a:lvl5pPr marL="304800" indent="1676400">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3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67238990"/>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CUSTOM_12">
    <p:spTree>
      <p:nvGrpSpPr>
        <p:cNvPr id="1" name=""/>
        <p:cNvGrpSpPr/>
        <p:nvPr/>
      </p:nvGrpSpPr>
      <p:grpSpPr>
        <a:xfrm>
          <a:off x="0" y="0"/>
          <a:ext cx="0" cy="0"/>
          <a:chOff x="0" y="0"/>
          <a:chExt cx="0" cy="0"/>
        </a:xfrm>
      </p:grpSpPr>
      <p:sp>
        <p:nvSpPr>
          <p:cNvPr id="38" name="Title Text"/>
          <p:cNvSpPr txBox="1">
            <a:spLocks noGrp="1"/>
          </p:cNvSpPr>
          <p:nvPr>
            <p:ph type="title"/>
          </p:nvPr>
        </p:nvSpPr>
        <p:spPr>
          <a:xfrm>
            <a:off x="2638350" y="376497"/>
            <a:ext cx="3867300" cy="2054102"/>
          </a:xfrm>
          <a:prstGeom prst="rect">
            <a:avLst/>
          </a:prstGeom>
        </p:spPr>
        <p:txBody>
          <a:bodyPr anchor="b">
            <a:normAutofit/>
          </a:bodyPr>
          <a:lstStyle>
            <a:lvl1pPr algn="ctr">
              <a:defRPr>
                <a:solidFill>
                  <a:srgbClr val="00FFCD"/>
                </a:solidFill>
              </a:defRPr>
            </a:lvl1pPr>
          </a:lstStyle>
          <a:p>
            <a:r>
              <a:t>Title Text</a:t>
            </a:r>
          </a:p>
        </p:txBody>
      </p:sp>
      <p:sp>
        <p:nvSpPr>
          <p:cNvPr id="39" name="Body Level One…"/>
          <p:cNvSpPr txBox="1">
            <a:spLocks noGrp="1"/>
          </p:cNvSpPr>
          <p:nvPr>
            <p:ph type="body" sz="quarter" idx="1"/>
          </p:nvPr>
        </p:nvSpPr>
        <p:spPr>
          <a:xfrm>
            <a:off x="2459550" y="2314225"/>
            <a:ext cx="4224900" cy="1784401"/>
          </a:xfrm>
          <a:prstGeom prst="rect">
            <a:avLst/>
          </a:prstGeom>
        </p:spPr>
        <p:txBody>
          <a:bodyPr>
            <a:normAutofit/>
          </a:bodyPr>
          <a:lstStyle>
            <a:lvl1pPr marL="304800" indent="-152400" algn="ctr">
              <a:lnSpc>
                <a:spcPct val="100000"/>
              </a:lnSpc>
              <a:buClrTx/>
              <a:buSzTx/>
              <a:buFontTx/>
              <a:buNone/>
              <a:defRPr sz="1100">
                <a:solidFill>
                  <a:srgbClr val="FFFFFF"/>
                </a:solidFill>
              </a:defRPr>
            </a:lvl1pPr>
            <a:lvl2pPr marL="304800" indent="304800" algn="ctr">
              <a:lnSpc>
                <a:spcPct val="100000"/>
              </a:lnSpc>
              <a:buClrTx/>
              <a:buSzTx/>
              <a:buFontTx/>
              <a:buNone/>
              <a:defRPr sz="1100">
                <a:solidFill>
                  <a:srgbClr val="FFFFFF"/>
                </a:solidFill>
              </a:defRPr>
            </a:lvl2pPr>
            <a:lvl3pPr marL="304800" indent="762000" algn="ctr">
              <a:lnSpc>
                <a:spcPct val="100000"/>
              </a:lnSpc>
              <a:buClrTx/>
              <a:buSzTx/>
              <a:buFontTx/>
              <a:buNone/>
              <a:defRPr sz="1100">
                <a:solidFill>
                  <a:srgbClr val="FFFFFF"/>
                </a:solidFill>
              </a:defRPr>
            </a:lvl3pPr>
            <a:lvl4pPr marL="304800" indent="1219200" algn="ctr">
              <a:lnSpc>
                <a:spcPct val="100000"/>
              </a:lnSpc>
              <a:buClrTx/>
              <a:buSzTx/>
              <a:buFontTx/>
              <a:buNone/>
              <a:defRPr sz="1100">
                <a:solidFill>
                  <a:srgbClr val="FFFFFF"/>
                </a:solidFill>
              </a:defRPr>
            </a:lvl4pPr>
            <a:lvl5pPr marL="304800" indent="1676400" algn="ct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4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032863272"/>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CUSTOM_15">
    <p:spTree>
      <p:nvGrpSpPr>
        <p:cNvPr id="1" name=""/>
        <p:cNvGrpSpPr/>
        <p:nvPr/>
      </p:nvGrpSpPr>
      <p:grpSpPr>
        <a:xfrm>
          <a:off x="0" y="0"/>
          <a:ext cx="0" cy="0"/>
          <a:chOff x="0" y="0"/>
          <a:chExt cx="0" cy="0"/>
        </a:xfrm>
      </p:grpSpPr>
      <p:sp>
        <p:nvSpPr>
          <p:cNvPr id="47"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4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241862750"/>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CUSTOM_21">
    <p:spTree>
      <p:nvGrpSpPr>
        <p:cNvPr id="1" name=""/>
        <p:cNvGrpSpPr/>
        <p:nvPr/>
      </p:nvGrpSpPr>
      <p:grpSpPr>
        <a:xfrm>
          <a:off x="0" y="0"/>
          <a:ext cx="0" cy="0"/>
          <a:chOff x="0" y="0"/>
          <a:chExt cx="0" cy="0"/>
        </a:xfrm>
      </p:grpSpPr>
      <p:sp>
        <p:nvSpPr>
          <p:cNvPr id="55" name="Title Text"/>
          <p:cNvSpPr txBox="1">
            <a:spLocks noGrp="1"/>
          </p:cNvSpPr>
          <p:nvPr>
            <p:ph type="title"/>
          </p:nvPr>
        </p:nvSpPr>
        <p:spPr>
          <a:xfrm>
            <a:off x="2747778" y="2635674"/>
            <a:ext cx="5195701" cy="1921201"/>
          </a:xfrm>
          <a:prstGeom prst="rect">
            <a:avLst/>
          </a:prstGeom>
        </p:spPr>
        <p:txBody>
          <a:bodyPr anchor="ctr">
            <a:normAutofit/>
          </a:bodyPr>
          <a:lstStyle>
            <a:lvl1pPr algn="r">
              <a:defRPr sz="3600">
                <a:solidFill>
                  <a:srgbClr val="00FFCD"/>
                </a:solidFill>
              </a:defRPr>
            </a:lvl1pPr>
          </a:lstStyle>
          <a:p>
            <a:r>
              <a:t>Title Text</a:t>
            </a:r>
          </a:p>
        </p:txBody>
      </p:sp>
      <p:sp>
        <p:nvSpPr>
          <p:cNvPr id="56" name="Body Level One…"/>
          <p:cNvSpPr txBox="1">
            <a:spLocks noGrp="1"/>
          </p:cNvSpPr>
          <p:nvPr>
            <p:ph type="body" sz="quarter" idx="1"/>
          </p:nvPr>
        </p:nvSpPr>
        <p:spPr>
          <a:xfrm>
            <a:off x="3718578" y="4030481"/>
            <a:ext cx="4224901" cy="536701"/>
          </a:xfrm>
          <a:prstGeom prst="rect">
            <a:avLst/>
          </a:prstGeom>
        </p:spPr>
        <p:txBody>
          <a:bodyPr>
            <a:normAutofit/>
          </a:bodyPr>
          <a:lstStyle>
            <a:lvl1pPr marL="304800" indent="-152400" algn="r">
              <a:lnSpc>
                <a:spcPct val="100000"/>
              </a:lnSpc>
              <a:buClrTx/>
              <a:buSzTx/>
              <a:buFontTx/>
              <a:buNone/>
              <a:defRPr sz="1100">
                <a:solidFill>
                  <a:srgbClr val="FFFFFF"/>
                </a:solidFill>
              </a:defRPr>
            </a:lvl1pPr>
            <a:lvl2pPr marL="304800" indent="304800" algn="r">
              <a:lnSpc>
                <a:spcPct val="100000"/>
              </a:lnSpc>
              <a:buClrTx/>
              <a:buSzTx/>
              <a:buFontTx/>
              <a:buNone/>
              <a:defRPr sz="1100">
                <a:solidFill>
                  <a:srgbClr val="FFFFFF"/>
                </a:solidFill>
              </a:defRPr>
            </a:lvl2pPr>
            <a:lvl3pPr marL="304800" indent="762000" algn="r">
              <a:lnSpc>
                <a:spcPct val="100000"/>
              </a:lnSpc>
              <a:buClrTx/>
              <a:buSzTx/>
              <a:buFontTx/>
              <a:buNone/>
              <a:defRPr sz="1100">
                <a:solidFill>
                  <a:srgbClr val="FFFFFF"/>
                </a:solidFill>
              </a:defRPr>
            </a:lvl3pPr>
            <a:lvl4pPr marL="304800" indent="1219200" algn="r">
              <a:lnSpc>
                <a:spcPct val="100000"/>
              </a:lnSpc>
              <a:buClrTx/>
              <a:buSzTx/>
              <a:buFontTx/>
              <a:buNone/>
              <a:defRPr sz="1100">
                <a:solidFill>
                  <a:srgbClr val="FFFFFF"/>
                </a:solidFill>
              </a:defRPr>
            </a:lvl4pPr>
            <a:lvl5pPr marL="304800" indent="1676400" algn="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5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937189764"/>
      </p:ext>
    </p:extLst>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CUSTOM_23">
    <p:spTree>
      <p:nvGrpSpPr>
        <p:cNvPr id="1" name=""/>
        <p:cNvGrpSpPr/>
        <p:nvPr/>
      </p:nvGrpSpPr>
      <p:grpSpPr>
        <a:xfrm>
          <a:off x="0" y="0"/>
          <a:ext cx="0" cy="0"/>
          <a:chOff x="0" y="0"/>
          <a:chExt cx="0" cy="0"/>
        </a:xfrm>
      </p:grpSpPr>
      <p:sp>
        <p:nvSpPr>
          <p:cNvPr id="64" name="Title Text"/>
          <p:cNvSpPr txBox="1">
            <a:spLocks noGrp="1"/>
          </p:cNvSpPr>
          <p:nvPr>
            <p:ph type="title"/>
          </p:nvPr>
        </p:nvSpPr>
        <p:spPr>
          <a:xfrm>
            <a:off x="1600733" y="985228"/>
            <a:ext cx="2673600" cy="2054101"/>
          </a:xfrm>
          <a:prstGeom prst="rect">
            <a:avLst/>
          </a:prstGeom>
        </p:spPr>
        <p:txBody>
          <a:bodyPr anchor="b">
            <a:normAutofit/>
          </a:bodyPr>
          <a:lstStyle>
            <a:lvl1pPr algn="r">
              <a:defRPr sz="2000">
                <a:solidFill>
                  <a:srgbClr val="00FFCD"/>
                </a:solidFill>
              </a:defRPr>
            </a:lvl1pPr>
          </a:lstStyle>
          <a:p>
            <a:r>
              <a:t>Title Text</a:t>
            </a:r>
          </a:p>
        </p:txBody>
      </p:sp>
      <p:sp>
        <p:nvSpPr>
          <p:cNvPr id="65" name="Body Level One…"/>
          <p:cNvSpPr txBox="1">
            <a:spLocks noGrp="1"/>
          </p:cNvSpPr>
          <p:nvPr>
            <p:ph type="body" sz="quarter" idx="1"/>
          </p:nvPr>
        </p:nvSpPr>
        <p:spPr>
          <a:xfrm>
            <a:off x="1179232" y="3058424"/>
            <a:ext cx="3095101" cy="1784401"/>
          </a:xfrm>
          <a:prstGeom prst="rect">
            <a:avLst/>
          </a:prstGeom>
        </p:spPr>
        <p:txBody>
          <a:bodyPr>
            <a:normAutofit/>
          </a:bodyPr>
          <a:lstStyle>
            <a:lvl1pPr marL="304800" indent="-152400" algn="r">
              <a:lnSpc>
                <a:spcPct val="100000"/>
              </a:lnSpc>
              <a:buClrTx/>
              <a:buSzTx/>
              <a:buFontTx/>
              <a:buNone/>
              <a:defRPr sz="1100">
                <a:solidFill>
                  <a:srgbClr val="FFFFFF"/>
                </a:solidFill>
              </a:defRPr>
            </a:lvl1pPr>
            <a:lvl2pPr marL="304800" indent="304800" algn="r">
              <a:lnSpc>
                <a:spcPct val="100000"/>
              </a:lnSpc>
              <a:buClrTx/>
              <a:buSzTx/>
              <a:buFontTx/>
              <a:buNone/>
              <a:defRPr sz="1100">
                <a:solidFill>
                  <a:srgbClr val="FFFFFF"/>
                </a:solidFill>
              </a:defRPr>
            </a:lvl2pPr>
            <a:lvl3pPr marL="304800" indent="762000" algn="r">
              <a:lnSpc>
                <a:spcPct val="100000"/>
              </a:lnSpc>
              <a:buClrTx/>
              <a:buSzTx/>
              <a:buFontTx/>
              <a:buNone/>
              <a:defRPr sz="1100">
                <a:solidFill>
                  <a:srgbClr val="FFFFFF"/>
                </a:solidFill>
              </a:defRPr>
            </a:lvl3pPr>
            <a:lvl4pPr marL="304800" indent="1219200" algn="r">
              <a:lnSpc>
                <a:spcPct val="100000"/>
              </a:lnSpc>
              <a:buClrTx/>
              <a:buSzTx/>
              <a:buFontTx/>
              <a:buNone/>
              <a:defRPr sz="1100">
                <a:solidFill>
                  <a:srgbClr val="FFFFFF"/>
                </a:solidFill>
              </a:defRPr>
            </a:lvl4pPr>
            <a:lvl5pPr marL="304800" indent="1676400" algn="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6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906356941"/>
      </p:ext>
    </p:extLst>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CUSTOM_26">
    <p:spTree>
      <p:nvGrpSpPr>
        <p:cNvPr id="1" name=""/>
        <p:cNvGrpSpPr/>
        <p:nvPr/>
      </p:nvGrpSpPr>
      <p:grpSpPr>
        <a:xfrm>
          <a:off x="0" y="0"/>
          <a:ext cx="0" cy="0"/>
          <a:chOff x="0" y="0"/>
          <a:chExt cx="0" cy="0"/>
        </a:xfrm>
      </p:grpSpPr>
      <p:sp>
        <p:nvSpPr>
          <p:cNvPr id="73"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74" name="Body Level One…"/>
          <p:cNvSpPr txBox="1">
            <a:spLocks noGrp="1"/>
          </p:cNvSpPr>
          <p:nvPr>
            <p:ph type="body" sz="quarter" idx="1"/>
          </p:nvPr>
        </p:nvSpPr>
        <p:spPr>
          <a:xfrm>
            <a:off x="3481677" y="1666454"/>
            <a:ext cx="3264900" cy="336901"/>
          </a:xfrm>
          <a:prstGeom prst="rect">
            <a:avLst/>
          </a:prstGeom>
        </p:spPr>
        <p:txBody>
          <a:bodyPr>
            <a:normAutofit/>
          </a:bodyPr>
          <a:lstStyle>
            <a:lvl1pPr marL="304800" indent="-152400">
              <a:lnSpc>
                <a:spcPct val="100000"/>
              </a:lnSpc>
              <a:buClrTx/>
              <a:buSzTx/>
              <a:buFontTx/>
              <a:buNone/>
              <a:defRPr sz="1100">
                <a:solidFill>
                  <a:srgbClr val="FFFFFF"/>
                </a:solidFill>
              </a:defRPr>
            </a:lvl1pPr>
            <a:lvl2pPr marL="304800" indent="304800">
              <a:lnSpc>
                <a:spcPct val="100000"/>
              </a:lnSpc>
              <a:buClrTx/>
              <a:buSzTx/>
              <a:buFontTx/>
              <a:buNone/>
              <a:defRPr sz="1100">
                <a:solidFill>
                  <a:srgbClr val="FFFFFF"/>
                </a:solidFill>
              </a:defRPr>
            </a:lvl2pPr>
            <a:lvl3pPr marL="304800" indent="762000">
              <a:lnSpc>
                <a:spcPct val="100000"/>
              </a:lnSpc>
              <a:buClrTx/>
              <a:buSzTx/>
              <a:buFontTx/>
              <a:buNone/>
              <a:defRPr sz="1100">
                <a:solidFill>
                  <a:srgbClr val="FFFFFF"/>
                </a:solidFill>
              </a:defRPr>
            </a:lvl3pPr>
            <a:lvl4pPr marL="304800" indent="1219200">
              <a:lnSpc>
                <a:spcPct val="100000"/>
              </a:lnSpc>
              <a:buClrTx/>
              <a:buSzTx/>
              <a:buFontTx/>
              <a:buNone/>
              <a:defRPr sz="1100">
                <a:solidFill>
                  <a:srgbClr val="FFFFFF"/>
                </a:solidFill>
              </a:defRPr>
            </a:lvl4pPr>
            <a:lvl5pPr marL="304800" indent="1676400">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7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943725624"/>
      </p:ext>
    </p:extLst>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CUSTOM_24">
    <p:spTree>
      <p:nvGrpSpPr>
        <p:cNvPr id="1" name=""/>
        <p:cNvGrpSpPr/>
        <p:nvPr/>
      </p:nvGrpSpPr>
      <p:grpSpPr>
        <a:xfrm>
          <a:off x="0" y="0"/>
          <a:ext cx="0" cy="0"/>
          <a:chOff x="0" y="0"/>
          <a:chExt cx="0" cy="0"/>
        </a:xfrm>
      </p:grpSpPr>
      <p:sp>
        <p:nvSpPr>
          <p:cNvPr id="82"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83" name="Body Level One…"/>
          <p:cNvSpPr txBox="1">
            <a:spLocks noGrp="1"/>
          </p:cNvSpPr>
          <p:nvPr>
            <p:ph type="body" sz="quarter" idx="1"/>
          </p:nvPr>
        </p:nvSpPr>
        <p:spPr>
          <a:xfrm>
            <a:off x="872450" y="3090474"/>
            <a:ext cx="2052000" cy="1003201"/>
          </a:xfrm>
          <a:prstGeom prst="rect">
            <a:avLst/>
          </a:prstGeom>
        </p:spPr>
        <p:txBody>
          <a:bodyPr>
            <a:normAutofit/>
          </a:bodyPr>
          <a:lstStyle>
            <a:lvl1pPr marL="304800" indent="-152400" algn="ctr">
              <a:lnSpc>
                <a:spcPct val="100000"/>
              </a:lnSpc>
              <a:buClrTx/>
              <a:buSzTx/>
              <a:buFontTx/>
              <a:buNone/>
              <a:defRPr sz="1100">
                <a:solidFill>
                  <a:srgbClr val="FFFFFF"/>
                </a:solidFill>
              </a:defRPr>
            </a:lvl1pPr>
            <a:lvl2pPr marL="304800" indent="304800" algn="ctr">
              <a:lnSpc>
                <a:spcPct val="100000"/>
              </a:lnSpc>
              <a:buClrTx/>
              <a:buSzTx/>
              <a:buFontTx/>
              <a:buNone/>
              <a:defRPr sz="1100">
                <a:solidFill>
                  <a:srgbClr val="FFFFFF"/>
                </a:solidFill>
              </a:defRPr>
            </a:lvl2pPr>
            <a:lvl3pPr marL="304800" indent="762000" algn="ctr">
              <a:lnSpc>
                <a:spcPct val="100000"/>
              </a:lnSpc>
              <a:buClrTx/>
              <a:buSzTx/>
              <a:buFontTx/>
              <a:buNone/>
              <a:defRPr sz="1100">
                <a:solidFill>
                  <a:srgbClr val="FFFFFF"/>
                </a:solidFill>
              </a:defRPr>
            </a:lvl3pPr>
            <a:lvl4pPr marL="304800" indent="1219200" algn="ctr">
              <a:lnSpc>
                <a:spcPct val="100000"/>
              </a:lnSpc>
              <a:buClrTx/>
              <a:buSzTx/>
              <a:buFontTx/>
              <a:buNone/>
              <a:defRPr sz="1100">
                <a:solidFill>
                  <a:srgbClr val="FFFFFF"/>
                </a:solidFill>
              </a:defRPr>
            </a:lvl4pPr>
            <a:lvl5pPr marL="304800" indent="1676400" algn="ct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8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81520776"/>
      </p:ext>
    </p:extLst>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CUSTOM_22">
    <p:spTree>
      <p:nvGrpSpPr>
        <p:cNvPr id="1" name=""/>
        <p:cNvGrpSpPr/>
        <p:nvPr/>
      </p:nvGrpSpPr>
      <p:grpSpPr>
        <a:xfrm>
          <a:off x="0" y="0"/>
          <a:ext cx="0" cy="0"/>
          <a:chOff x="0" y="0"/>
          <a:chExt cx="0" cy="0"/>
        </a:xfrm>
      </p:grpSpPr>
      <p:sp>
        <p:nvSpPr>
          <p:cNvPr id="91" name="Title Text"/>
          <p:cNvSpPr txBox="1">
            <a:spLocks noGrp="1"/>
          </p:cNvSpPr>
          <p:nvPr>
            <p:ph type="title"/>
          </p:nvPr>
        </p:nvSpPr>
        <p:spPr>
          <a:xfrm>
            <a:off x="2754542" y="1347038"/>
            <a:ext cx="5195701" cy="1921201"/>
          </a:xfrm>
          <a:prstGeom prst="rect">
            <a:avLst/>
          </a:prstGeom>
        </p:spPr>
        <p:txBody>
          <a:bodyPr anchor="ctr">
            <a:normAutofit/>
          </a:bodyPr>
          <a:lstStyle>
            <a:lvl1pPr algn="r">
              <a:defRPr sz="3600">
                <a:solidFill>
                  <a:srgbClr val="00FFCD"/>
                </a:solidFill>
              </a:defRPr>
            </a:lvl1pPr>
          </a:lstStyle>
          <a:p>
            <a:r>
              <a:t>Title Text</a:t>
            </a:r>
          </a:p>
        </p:txBody>
      </p:sp>
      <p:sp>
        <p:nvSpPr>
          <p:cNvPr id="92" name="Body Level One…"/>
          <p:cNvSpPr txBox="1">
            <a:spLocks noGrp="1"/>
          </p:cNvSpPr>
          <p:nvPr>
            <p:ph type="body" sz="quarter" idx="1"/>
          </p:nvPr>
        </p:nvSpPr>
        <p:spPr>
          <a:xfrm>
            <a:off x="3725343" y="2742988"/>
            <a:ext cx="4224901" cy="536701"/>
          </a:xfrm>
          <a:prstGeom prst="rect">
            <a:avLst/>
          </a:prstGeom>
        </p:spPr>
        <p:txBody>
          <a:bodyPr>
            <a:normAutofit/>
          </a:bodyPr>
          <a:lstStyle>
            <a:lvl1pPr marL="304800" indent="-152400" algn="r">
              <a:lnSpc>
                <a:spcPct val="100000"/>
              </a:lnSpc>
              <a:buClrTx/>
              <a:buSzTx/>
              <a:buFontTx/>
              <a:buNone/>
              <a:defRPr sz="1100">
                <a:solidFill>
                  <a:srgbClr val="FFFFFF"/>
                </a:solidFill>
              </a:defRPr>
            </a:lvl1pPr>
            <a:lvl2pPr marL="304800" indent="304800" algn="r">
              <a:lnSpc>
                <a:spcPct val="100000"/>
              </a:lnSpc>
              <a:buClrTx/>
              <a:buSzTx/>
              <a:buFontTx/>
              <a:buNone/>
              <a:defRPr sz="1100">
                <a:solidFill>
                  <a:srgbClr val="FFFFFF"/>
                </a:solidFill>
              </a:defRPr>
            </a:lvl2pPr>
            <a:lvl3pPr marL="304800" indent="762000" algn="r">
              <a:lnSpc>
                <a:spcPct val="100000"/>
              </a:lnSpc>
              <a:buClrTx/>
              <a:buSzTx/>
              <a:buFontTx/>
              <a:buNone/>
              <a:defRPr sz="1100">
                <a:solidFill>
                  <a:srgbClr val="FFFFFF"/>
                </a:solidFill>
              </a:defRPr>
            </a:lvl3pPr>
            <a:lvl4pPr marL="304800" indent="1219200" algn="r">
              <a:lnSpc>
                <a:spcPct val="100000"/>
              </a:lnSpc>
              <a:buClrTx/>
              <a:buSzTx/>
              <a:buFontTx/>
              <a:buNone/>
              <a:defRPr sz="1100">
                <a:solidFill>
                  <a:srgbClr val="FFFFFF"/>
                </a:solidFill>
              </a:defRPr>
            </a:lvl4pPr>
            <a:lvl5pPr marL="304800" indent="1676400" algn="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9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030949552"/>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x">
  <p:cSld name="CUSTOM_25">
    <p:spTree>
      <p:nvGrpSpPr>
        <p:cNvPr id="1" name=""/>
        <p:cNvGrpSpPr/>
        <p:nvPr/>
      </p:nvGrpSpPr>
      <p:grpSpPr>
        <a:xfrm>
          <a:off x="0" y="0"/>
          <a:ext cx="0" cy="0"/>
          <a:chOff x="0" y="0"/>
          <a:chExt cx="0" cy="0"/>
        </a:xfrm>
      </p:grpSpPr>
      <p:sp>
        <p:nvSpPr>
          <p:cNvPr id="100"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01" name="Body Level One…"/>
          <p:cNvSpPr txBox="1">
            <a:spLocks noGrp="1"/>
          </p:cNvSpPr>
          <p:nvPr>
            <p:ph type="body" sz="quarter" idx="1"/>
          </p:nvPr>
        </p:nvSpPr>
        <p:spPr>
          <a:xfrm>
            <a:off x="616127" y="2100748"/>
            <a:ext cx="1477202" cy="1003201"/>
          </a:xfrm>
          <a:prstGeom prst="rect">
            <a:avLst/>
          </a:prstGeom>
        </p:spPr>
        <p:txBody>
          <a:bodyPr>
            <a:normAutofit/>
          </a:bodyPr>
          <a:lstStyle>
            <a:lvl1pPr marL="304800" indent="-152400" algn="ctr">
              <a:lnSpc>
                <a:spcPct val="100000"/>
              </a:lnSpc>
              <a:buClrTx/>
              <a:buSzTx/>
              <a:buFontTx/>
              <a:buNone/>
              <a:defRPr sz="900">
                <a:solidFill>
                  <a:srgbClr val="FFFFFF"/>
                </a:solidFill>
              </a:defRPr>
            </a:lvl1pPr>
            <a:lvl2pPr marL="304800" indent="304800" algn="ctr">
              <a:lnSpc>
                <a:spcPct val="100000"/>
              </a:lnSpc>
              <a:buClrTx/>
              <a:buSzTx/>
              <a:buFontTx/>
              <a:buNone/>
              <a:defRPr sz="900">
                <a:solidFill>
                  <a:srgbClr val="FFFFFF"/>
                </a:solidFill>
              </a:defRPr>
            </a:lvl2pPr>
            <a:lvl3pPr marL="304800" indent="762000" algn="ctr">
              <a:lnSpc>
                <a:spcPct val="100000"/>
              </a:lnSpc>
              <a:buClrTx/>
              <a:buSzTx/>
              <a:buFontTx/>
              <a:buNone/>
              <a:defRPr sz="900">
                <a:solidFill>
                  <a:srgbClr val="FFFFFF"/>
                </a:solidFill>
              </a:defRPr>
            </a:lvl3pPr>
            <a:lvl4pPr marL="304800" indent="1219200" algn="ctr">
              <a:lnSpc>
                <a:spcPct val="100000"/>
              </a:lnSpc>
              <a:buClrTx/>
              <a:buSzTx/>
              <a:buFontTx/>
              <a:buNone/>
              <a:defRPr sz="900">
                <a:solidFill>
                  <a:srgbClr val="FFFFFF"/>
                </a:solidFill>
              </a:defRPr>
            </a:lvl4pPr>
            <a:lvl5pPr marL="304800" indent="1676400" algn="ctr">
              <a:lnSpc>
                <a:spcPct val="100000"/>
              </a:lnSpc>
              <a:buClrTx/>
              <a:buSzTx/>
              <a:buFontTx/>
              <a:buNone/>
              <a:defRPr sz="9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0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198006180"/>
      </p:ext>
    </p:extLst>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type="tx">
  <p:cSld name="CUSTOM_25_1">
    <p:spTree>
      <p:nvGrpSpPr>
        <p:cNvPr id="1" name=""/>
        <p:cNvGrpSpPr/>
        <p:nvPr/>
      </p:nvGrpSpPr>
      <p:grpSpPr>
        <a:xfrm>
          <a:off x="0" y="0"/>
          <a:ext cx="0" cy="0"/>
          <a:chOff x="0" y="0"/>
          <a:chExt cx="0" cy="0"/>
        </a:xfrm>
      </p:grpSpPr>
      <p:sp>
        <p:nvSpPr>
          <p:cNvPr id="109"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10" name="Body Level One…"/>
          <p:cNvSpPr txBox="1">
            <a:spLocks noGrp="1"/>
          </p:cNvSpPr>
          <p:nvPr>
            <p:ph type="body" sz="quarter" idx="1"/>
          </p:nvPr>
        </p:nvSpPr>
        <p:spPr>
          <a:xfrm>
            <a:off x="1741950" y="1650025"/>
            <a:ext cx="2157300" cy="1003201"/>
          </a:xfrm>
          <a:prstGeom prst="rect">
            <a:avLst/>
          </a:prstGeom>
        </p:spPr>
        <p:txBody>
          <a:bodyPr>
            <a:normAutofit/>
          </a:bodyPr>
          <a:lstStyle>
            <a:lvl1pPr marL="304800" indent="-152400">
              <a:lnSpc>
                <a:spcPct val="100000"/>
              </a:lnSpc>
              <a:buClrTx/>
              <a:buSzTx/>
              <a:buFontTx/>
              <a:buNone/>
              <a:defRPr sz="1300"/>
            </a:lvl1pPr>
            <a:lvl2pPr marL="304800" indent="304800">
              <a:lnSpc>
                <a:spcPct val="100000"/>
              </a:lnSpc>
              <a:buClrTx/>
              <a:buSzTx/>
              <a:buFontTx/>
              <a:buNone/>
              <a:defRPr sz="1300"/>
            </a:lvl2pPr>
            <a:lvl3pPr marL="304800" indent="762000">
              <a:lnSpc>
                <a:spcPct val="100000"/>
              </a:lnSpc>
              <a:buClrTx/>
              <a:buSzTx/>
              <a:buFontTx/>
              <a:buNone/>
              <a:defRPr sz="1300"/>
            </a:lvl3pPr>
            <a:lvl4pPr marL="304800" indent="1219200">
              <a:lnSpc>
                <a:spcPct val="100000"/>
              </a:lnSpc>
              <a:buClrTx/>
              <a:buSzTx/>
              <a:buFontTx/>
              <a:buNone/>
              <a:defRPr sz="1300"/>
            </a:lvl4pPr>
            <a:lvl5pPr marL="304800" indent="1676400">
              <a:lnSpc>
                <a:spcPct val="100000"/>
              </a:lnSpc>
              <a:buClrTx/>
              <a:buSzTx/>
              <a:buFontTx/>
              <a:buNone/>
              <a:defRPr sz="1300"/>
            </a:lvl5pPr>
          </a:lstStyle>
          <a:p>
            <a:r>
              <a:t>Body Level One</a:t>
            </a:r>
          </a:p>
          <a:p>
            <a:pPr lvl="1"/>
            <a:r>
              <a:t>Body Level Two</a:t>
            </a:r>
          </a:p>
          <a:p>
            <a:pPr lvl="2"/>
            <a:r>
              <a:t>Body Level Three</a:t>
            </a:r>
          </a:p>
          <a:p>
            <a:pPr lvl="3"/>
            <a:r>
              <a:t>Body Level Four</a:t>
            </a:r>
          </a:p>
          <a:p>
            <a:pPr lvl="4"/>
            <a:r>
              <a:t>Body Level Five</a:t>
            </a:r>
          </a:p>
        </p:txBody>
      </p:sp>
      <p:sp>
        <p:nvSpPr>
          <p:cNvPr id="111" name="Slide Number"/>
          <p:cNvSpPr txBox="1">
            <a:spLocks noGrp="1"/>
          </p:cNvSpPr>
          <p:nvPr>
            <p:ph type="sldNum" sz="quarter" idx="2"/>
          </p:nvPr>
        </p:nvSpPr>
        <p:spPr>
          <a:xfrm>
            <a:off x="8731705" y="4779958"/>
            <a:ext cx="279882" cy="276999"/>
          </a:xfrm>
          <a:prstGeom prst="rect">
            <a:avLst/>
          </a:prstGeom>
        </p:spPr>
        <p:txBody>
          <a:bodyPr/>
          <a:lstStyle>
            <a:lvl1pPr>
              <a:defRPr>
                <a:solidFill>
                  <a:srgbClr val="FFFFFF"/>
                </a:solidFill>
              </a:defRPr>
            </a:lvl1pPr>
          </a:lstStyle>
          <a:p>
            <a:fld id="{86CB4B4D-7CA3-9044-876B-883B54F8677D}" type="slidenum">
              <a:rPr lang="en-TW" smtClean="0"/>
              <a:pPr/>
              <a:t>‹#›</a:t>
            </a:fld>
            <a:endParaRPr lang="en-TW" dirty="0"/>
          </a:p>
        </p:txBody>
      </p:sp>
    </p:spTree>
    <p:extLst>
      <p:ext uri="{BB962C8B-B14F-4D97-AF65-F5344CB8AC3E}">
        <p14:creationId xmlns:p14="http://schemas.microsoft.com/office/powerpoint/2010/main" val="1617504695"/>
      </p:ext>
    </p:extLst>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type="tx">
  <p:cSld name="CUSTOM_15_1">
    <p:spTree>
      <p:nvGrpSpPr>
        <p:cNvPr id="1" name=""/>
        <p:cNvGrpSpPr/>
        <p:nvPr/>
      </p:nvGrpSpPr>
      <p:grpSpPr>
        <a:xfrm>
          <a:off x="0" y="0"/>
          <a:ext cx="0" cy="0"/>
          <a:chOff x="0" y="0"/>
          <a:chExt cx="0" cy="0"/>
        </a:xfrm>
      </p:grpSpPr>
      <p:sp>
        <p:nvSpPr>
          <p:cNvPr id="118"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19" name="Slide Number"/>
          <p:cNvSpPr txBox="1">
            <a:spLocks noGrp="1"/>
          </p:cNvSpPr>
          <p:nvPr>
            <p:ph type="sldNum" sz="quarter" idx="2"/>
          </p:nvPr>
        </p:nvSpPr>
        <p:spPr>
          <a:xfrm>
            <a:off x="8716714" y="4733694"/>
            <a:ext cx="279882" cy="276999"/>
          </a:xfrm>
          <a:prstGeom prst="rect">
            <a:avLst/>
          </a:prstGeom>
        </p:spPr>
        <p:txBody>
          <a:bodyPr/>
          <a:lstStyle>
            <a:lvl1pPr>
              <a:defRPr>
                <a:solidFill>
                  <a:srgbClr val="FFFFFF"/>
                </a:solidFill>
              </a:defRPr>
            </a:lvl1pPr>
          </a:lstStyle>
          <a:p>
            <a:fld id="{86CB4B4D-7CA3-9044-876B-883B54F8677D}" type="slidenum">
              <a:rPr lang="en-TW" smtClean="0"/>
              <a:pPr/>
              <a:t>‹#›</a:t>
            </a:fld>
            <a:endParaRPr lang="en-TW" dirty="0">
              <a:solidFill>
                <a:srgbClr val="FFFFFF"/>
              </a:solidFill>
            </a:endParaRPr>
          </a:p>
        </p:txBody>
      </p:sp>
    </p:spTree>
    <p:extLst>
      <p:ext uri="{BB962C8B-B14F-4D97-AF65-F5344CB8AC3E}">
        <p14:creationId xmlns:p14="http://schemas.microsoft.com/office/powerpoint/2010/main" val="2218969000"/>
      </p:ext>
    </p:extLst>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type="tx">
  <p:cSld name="CUSTOM_27">
    <p:spTree>
      <p:nvGrpSpPr>
        <p:cNvPr id="1" name=""/>
        <p:cNvGrpSpPr/>
        <p:nvPr/>
      </p:nvGrpSpPr>
      <p:grpSpPr>
        <a:xfrm>
          <a:off x="0" y="0"/>
          <a:ext cx="0" cy="0"/>
          <a:chOff x="0" y="0"/>
          <a:chExt cx="0" cy="0"/>
        </a:xfrm>
      </p:grpSpPr>
      <p:sp>
        <p:nvSpPr>
          <p:cNvPr id="126" name="Title Text"/>
          <p:cNvSpPr txBox="1">
            <a:spLocks noGrp="1"/>
          </p:cNvSpPr>
          <p:nvPr>
            <p:ph type="title"/>
          </p:nvPr>
        </p:nvSpPr>
        <p:spPr>
          <a:xfrm>
            <a:off x="1180002" y="1347038"/>
            <a:ext cx="5195701" cy="1921201"/>
          </a:xfrm>
          <a:prstGeom prst="rect">
            <a:avLst/>
          </a:prstGeom>
        </p:spPr>
        <p:txBody>
          <a:bodyPr anchor="ctr">
            <a:normAutofit/>
          </a:bodyPr>
          <a:lstStyle>
            <a:lvl1pPr>
              <a:defRPr sz="3600">
                <a:solidFill>
                  <a:srgbClr val="00FFCD"/>
                </a:solidFill>
              </a:defRPr>
            </a:lvl1pPr>
          </a:lstStyle>
          <a:p>
            <a:r>
              <a:t>Title Text</a:t>
            </a:r>
          </a:p>
        </p:txBody>
      </p:sp>
      <p:sp>
        <p:nvSpPr>
          <p:cNvPr id="127" name="Body Level One…"/>
          <p:cNvSpPr txBox="1">
            <a:spLocks noGrp="1"/>
          </p:cNvSpPr>
          <p:nvPr>
            <p:ph type="body" sz="quarter" idx="1"/>
          </p:nvPr>
        </p:nvSpPr>
        <p:spPr>
          <a:xfrm>
            <a:off x="1180002" y="2742988"/>
            <a:ext cx="4224901" cy="536701"/>
          </a:xfrm>
          <a:prstGeom prst="rect">
            <a:avLst/>
          </a:prstGeom>
        </p:spPr>
        <p:txBody>
          <a:bodyPr>
            <a:normAutofit/>
          </a:bodyPr>
          <a:lstStyle>
            <a:lvl1pPr marL="304800" indent="-152400">
              <a:lnSpc>
                <a:spcPct val="100000"/>
              </a:lnSpc>
              <a:buClrTx/>
              <a:buSzTx/>
              <a:buFontTx/>
              <a:buNone/>
              <a:defRPr sz="1100">
                <a:solidFill>
                  <a:srgbClr val="FFFFFF"/>
                </a:solidFill>
              </a:defRPr>
            </a:lvl1pPr>
            <a:lvl2pPr marL="304800" indent="304800">
              <a:lnSpc>
                <a:spcPct val="100000"/>
              </a:lnSpc>
              <a:buClrTx/>
              <a:buSzTx/>
              <a:buFontTx/>
              <a:buNone/>
              <a:defRPr sz="1100">
                <a:solidFill>
                  <a:srgbClr val="FFFFFF"/>
                </a:solidFill>
              </a:defRPr>
            </a:lvl2pPr>
            <a:lvl3pPr marL="304800" indent="762000">
              <a:lnSpc>
                <a:spcPct val="100000"/>
              </a:lnSpc>
              <a:buClrTx/>
              <a:buSzTx/>
              <a:buFontTx/>
              <a:buNone/>
              <a:defRPr sz="1100">
                <a:solidFill>
                  <a:srgbClr val="FFFFFF"/>
                </a:solidFill>
              </a:defRPr>
            </a:lvl3pPr>
            <a:lvl4pPr marL="304800" indent="1219200">
              <a:lnSpc>
                <a:spcPct val="100000"/>
              </a:lnSpc>
              <a:buClrTx/>
              <a:buSzTx/>
              <a:buFontTx/>
              <a:buNone/>
              <a:defRPr sz="1100">
                <a:solidFill>
                  <a:srgbClr val="FFFFFF"/>
                </a:solidFill>
              </a:defRPr>
            </a:lvl4pPr>
            <a:lvl5pPr marL="304800" indent="1676400">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28" name="Slide Number"/>
          <p:cNvSpPr txBox="1">
            <a:spLocks noGrp="1"/>
          </p:cNvSpPr>
          <p:nvPr>
            <p:ph type="sldNum" sz="quarter" idx="2"/>
          </p:nvPr>
        </p:nvSpPr>
        <p:spPr>
          <a:xfrm>
            <a:off x="8686735" y="4718704"/>
            <a:ext cx="279882" cy="276999"/>
          </a:xfrm>
          <a:prstGeom prst="rect">
            <a:avLst/>
          </a:prstGeom>
        </p:spPr>
        <p:txBody>
          <a:bodyPr/>
          <a:lstStyle>
            <a:lvl1pPr>
              <a:defRPr>
                <a:solidFill>
                  <a:srgbClr val="FFFFFF"/>
                </a:solidFill>
              </a:defRPr>
            </a:lvl1pPr>
          </a:lstStyle>
          <a:p>
            <a:fld id="{86CB4B4D-7CA3-9044-876B-883B54F8677D}" type="slidenum">
              <a:rPr lang="en-TW" smtClean="0"/>
              <a:pPr/>
              <a:t>‹#›</a:t>
            </a:fld>
            <a:endParaRPr lang="en-TW" dirty="0">
              <a:solidFill>
                <a:srgbClr val="FFFFFF"/>
              </a:solidFill>
            </a:endParaRPr>
          </a:p>
        </p:txBody>
      </p:sp>
    </p:spTree>
    <p:extLst>
      <p:ext uri="{BB962C8B-B14F-4D97-AF65-F5344CB8AC3E}">
        <p14:creationId xmlns:p14="http://schemas.microsoft.com/office/powerpoint/2010/main" val="2292178011"/>
      </p:ext>
    </p:extLst>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type="tx">
  <p:cSld name="CUSTOM_29">
    <p:spTree>
      <p:nvGrpSpPr>
        <p:cNvPr id="1" name=""/>
        <p:cNvGrpSpPr/>
        <p:nvPr/>
      </p:nvGrpSpPr>
      <p:grpSpPr>
        <a:xfrm>
          <a:off x="0" y="0"/>
          <a:ext cx="0" cy="0"/>
          <a:chOff x="0" y="0"/>
          <a:chExt cx="0" cy="0"/>
        </a:xfrm>
      </p:grpSpPr>
      <p:sp>
        <p:nvSpPr>
          <p:cNvPr id="144" name="Title Text"/>
          <p:cNvSpPr txBox="1">
            <a:spLocks noGrp="1"/>
          </p:cNvSpPr>
          <p:nvPr>
            <p:ph type="title"/>
          </p:nvPr>
        </p:nvSpPr>
        <p:spPr>
          <a:xfrm>
            <a:off x="1193528" y="1611150"/>
            <a:ext cx="5195701" cy="1921200"/>
          </a:xfrm>
          <a:prstGeom prst="rect">
            <a:avLst/>
          </a:prstGeom>
        </p:spPr>
        <p:txBody>
          <a:bodyPr anchor="ctr">
            <a:normAutofit/>
          </a:bodyPr>
          <a:lstStyle>
            <a:lvl1pPr>
              <a:defRPr sz="3600"/>
            </a:lvl1pPr>
          </a:lstStyle>
          <a:p>
            <a:r>
              <a:t>Title Text</a:t>
            </a:r>
          </a:p>
        </p:txBody>
      </p:sp>
      <p:sp>
        <p:nvSpPr>
          <p:cNvPr id="145" name="Slide Number"/>
          <p:cNvSpPr txBox="1">
            <a:spLocks noGrp="1"/>
          </p:cNvSpPr>
          <p:nvPr>
            <p:ph type="sldNum" sz="quarter" idx="2"/>
          </p:nvPr>
        </p:nvSpPr>
        <p:spPr>
          <a:xfrm>
            <a:off x="8739200" y="4696219"/>
            <a:ext cx="279882" cy="276999"/>
          </a:xfrm>
          <a:prstGeom prst="rect">
            <a:avLst/>
          </a:prstGeom>
        </p:spPr>
        <p:txBody>
          <a:bodyPr/>
          <a:lstStyle>
            <a:lvl1pPr>
              <a:defRPr>
                <a:solidFill>
                  <a:srgbClr val="FFFFFF"/>
                </a:solidFill>
              </a:defRPr>
            </a:lvl1pPr>
          </a:lstStyle>
          <a:p>
            <a:fld id="{86CB4B4D-7CA3-9044-876B-883B54F8677D}" type="slidenum">
              <a:rPr lang="en-TW" smtClean="0"/>
              <a:pPr/>
              <a:t>‹#›</a:t>
            </a:fld>
            <a:endParaRPr lang="en-TW" dirty="0"/>
          </a:p>
        </p:txBody>
      </p:sp>
    </p:spTree>
    <p:extLst>
      <p:ext uri="{BB962C8B-B14F-4D97-AF65-F5344CB8AC3E}">
        <p14:creationId xmlns:p14="http://schemas.microsoft.com/office/powerpoint/2010/main" val="237235613"/>
      </p:ext>
    </p:extLst>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type="tx">
  <p:cSld name="CUSTOM_30">
    <p:spTree>
      <p:nvGrpSpPr>
        <p:cNvPr id="1" name=""/>
        <p:cNvGrpSpPr/>
        <p:nvPr/>
      </p:nvGrpSpPr>
      <p:grpSpPr>
        <a:xfrm>
          <a:off x="0" y="0"/>
          <a:ext cx="0" cy="0"/>
          <a:chOff x="0" y="0"/>
          <a:chExt cx="0" cy="0"/>
        </a:xfrm>
      </p:grpSpPr>
      <p:sp>
        <p:nvSpPr>
          <p:cNvPr id="152" name="Title Text"/>
          <p:cNvSpPr txBox="1">
            <a:spLocks noGrp="1"/>
          </p:cNvSpPr>
          <p:nvPr>
            <p:ph type="title"/>
          </p:nvPr>
        </p:nvSpPr>
        <p:spPr>
          <a:xfrm>
            <a:off x="2260329" y="2193805"/>
            <a:ext cx="5195701" cy="1921201"/>
          </a:xfrm>
          <a:prstGeom prst="rect">
            <a:avLst/>
          </a:prstGeom>
        </p:spPr>
        <p:txBody>
          <a:bodyPr anchor="ctr">
            <a:normAutofit/>
          </a:bodyPr>
          <a:lstStyle>
            <a:lvl1pPr>
              <a:defRPr sz="3600">
                <a:solidFill>
                  <a:srgbClr val="00FFCD"/>
                </a:solidFill>
              </a:defRPr>
            </a:lvl1pPr>
          </a:lstStyle>
          <a:p>
            <a:r>
              <a:t>Title Text</a:t>
            </a:r>
          </a:p>
        </p:txBody>
      </p:sp>
      <p:sp>
        <p:nvSpPr>
          <p:cNvPr id="153" name="Body Level One…"/>
          <p:cNvSpPr txBox="1">
            <a:spLocks noGrp="1"/>
          </p:cNvSpPr>
          <p:nvPr>
            <p:ph type="body" sz="quarter" idx="1"/>
          </p:nvPr>
        </p:nvSpPr>
        <p:spPr>
          <a:xfrm>
            <a:off x="2260329" y="3476054"/>
            <a:ext cx="4224900" cy="536701"/>
          </a:xfrm>
          <a:prstGeom prst="rect">
            <a:avLst/>
          </a:prstGeom>
        </p:spPr>
        <p:txBody>
          <a:bodyPr>
            <a:normAutofit/>
          </a:bodyPr>
          <a:lstStyle>
            <a:lvl1pPr marL="304800" indent="-152400">
              <a:lnSpc>
                <a:spcPct val="100000"/>
              </a:lnSpc>
              <a:buClrTx/>
              <a:buSzTx/>
              <a:buFontTx/>
              <a:buNone/>
              <a:defRPr sz="1100">
                <a:solidFill>
                  <a:srgbClr val="FFFFFF"/>
                </a:solidFill>
              </a:defRPr>
            </a:lvl1pPr>
            <a:lvl2pPr marL="304800" indent="304800">
              <a:lnSpc>
                <a:spcPct val="100000"/>
              </a:lnSpc>
              <a:buClrTx/>
              <a:buSzTx/>
              <a:buFontTx/>
              <a:buNone/>
              <a:defRPr sz="1100">
                <a:solidFill>
                  <a:srgbClr val="FFFFFF"/>
                </a:solidFill>
              </a:defRPr>
            </a:lvl2pPr>
            <a:lvl3pPr marL="304800" indent="762000">
              <a:lnSpc>
                <a:spcPct val="100000"/>
              </a:lnSpc>
              <a:buClrTx/>
              <a:buSzTx/>
              <a:buFontTx/>
              <a:buNone/>
              <a:defRPr sz="1100">
                <a:solidFill>
                  <a:srgbClr val="FFFFFF"/>
                </a:solidFill>
              </a:defRPr>
            </a:lvl3pPr>
            <a:lvl4pPr marL="304800" indent="1219200">
              <a:lnSpc>
                <a:spcPct val="100000"/>
              </a:lnSpc>
              <a:buClrTx/>
              <a:buSzTx/>
              <a:buFontTx/>
              <a:buNone/>
              <a:defRPr sz="1100">
                <a:solidFill>
                  <a:srgbClr val="FFFFFF"/>
                </a:solidFill>
              </a:defRPr>
            </a:lvl4pPr>
            <a:lvl5pPr marL="304800" indent="1676400">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54" name="Slide Number"/>
          <p:cNvSpPr txBox="1">
            <a:spLocks noGrp="1"/>
          </p:cNvSpPr>
          <p:nvPr>
            <p:ph type="sldNum" sz="quarter" idx="2"/>
          </p:nvPr>
        </p:nvSpPr>
        <p:spPr>
          <a:xfrm>
            <a:off x="8716715" y="4741189"/>
            <a:ext cx="279882" cy="276999"/>
          </a:xfrm>
          <a:prstGeom prst="rect">
            <a:avLst/>
          </a:prstGeom>
        </p:spPr>
        <p:txBody>
          <a:bodyPr/>
          <a:lstStyle>
            <a:lvl1pPr>
              <a:defRPr>
                <a:solidFill>
                  <a:srgbClr val="FFFFFF"/>
                </a:solidFill>
              </a:defRPr>
            </a:lvl1pPr>
          </a:lstStyle>
          <a:p>
            <a:fld id="{86CB4B4D-7CA3-9044-876B-883B54F8677D}" type="slidenum">
              <a:rPr lang="en-TW" smtClean="0"/>
              <a:pPr/>
              <a:t>‹#›</a:t>
            </a:fld>
            <a:endParaRPr lang="en-TW" dirty="0">
              <a:solidFill>
                <a:srgbClr val="FFFFFF"/>
              </a:solidFill>
            </a:endParaRPr>
          </a:p>
        </p:txBody>
      </p:sp>
    </p:spTree>
    <p:extLst>
      <p:ext uri="{BB962C8B-B14F-4D97-AF65-F5344CB8AC3E}">
        <p14:creationId xmlns:p14="http://schemas.microsoft.com/office/powerpoint/2010/main" val="2072029533"/>
      </p:ext>
    </p:extLst>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type="tx">
  <p:cSld name="CUSTOM_15_1_1">
    <p:spTree>
      <p:nvGrpSpPr>
        <p:cNvPr id="1" name=""/>
        <p:cNvGrpSpPr/>
        <p:nvPr/>
      </p:nvGrpSpPr>
      <p:grpSpPr>
        <a:xfrm>
          <a:off x="0" y="0"/>
          <a:ext cx="0" cy="0"/>
          <a:chOff x="0" y="0"/>
          <a:chExt cx="0" cy="0"/>
        </a:xfrm>
      </p:grpSpPr>
      <p:sp>
        <p:nvSpPr>
          <p:cNvPr id="161"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62" name="Slide Number"/>
          <p:cNvSpPr txBox="1">
            <a:spLocks noGrp="1"/>
          </p:cNvSpPr>
          <p:nvPr>
            <p:ph type="sldNum" sz="quarter" idx="2"/>
          </p:nvPr>
        </p:nvSpPr>
        <p:spPr>
          <a:xfrm>
            <a:off x="8761685" y="4718704"/>
            <a:ext cx="279882" cy="276999"/>
          </a:xfrm>
          <a:prstGeom prst="rect">
            <a:avLst/>
          </a:prstGeom>
        </p:spPr>
        <p:txBody>
          <a:bodyPr/>
          <a:lstStyle>
            <a:lvl1pPr>
              <a:defRPr>
                <a:solidFill>
                  <a:srgbClr val="FFFFFF"/>
                </a:solidFill>
              </a:defRPr>
            </a:lvl1pPr>
          </a:lstStyle>
          <a:p>
            <a:fld id="{86CB4B4D-7CA3-9044-876B-883B54F8677D}" type="slidenum">
              <a:rPr lang="en-TW" smtClean="0"/>
              <a:pPr/>
              <a:t>‹#›</a:t>
            </a:fld>
            <a:endParaRPr lang="en-TW" dirty="0">
              <a:solidFill>
                <a:srgbClr val="FFFFFF"/>
              </a:solidFill>
            </a:endParaRPr>
          </a:p>
        </p:txBody>
      </p:sp>
    </p:spTree>
    <p:extLst>
      <p:ext uri="{BB962C8B-B14F-4D97-AF65-F5344CB8AC3E}">
        <p14:creationId xmlns:p14="http://schemas.microsoft.com/office/powerpoint/2010/main" val="2050630064"/>
      </p:ext>
    </p:extLst>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type="tx">
  <p:cSld name="CUSTOM_15_1_1_1">
    <p:spTree>
      <p:nvGrpSpPr>
        <p:cNvPr id="1" name=""/>
        <p:cNvGrpSpPr/>
        <p:nvPr/>
      </p:nvGrpSpPr>
      <p:grpSpPr>
        <a:xfrm>
          <a:off x="0" y="0"/>
          <a:ext cx="0" cy="0"/>
          <a:chOff x="0" y="0"/>
          <a:chExt cx="0" cy="0"/>
        </a:xfrm>
      </p:grpSpPr>
      <p:sp>
        <p:nvSpPr>
          <p:cNvPr id="169"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70" name="Slide Number"/>
          <p:cNvSpPr txBox="1">
            <a:spLocks noGrp="1"/>
          </p:cNvSpPr>
          <p:nvPr>
            <p:ph type="sldNum" sz="quarter" idx="2"/>
          </p:nvPr>
        </p:nvSpPr>
        <p:spPr>
          <a:xfrm>
            <a:off x="8701725" y="4733694"/>
            <a:ext cx="279882" cy="276999"/>
          </a:xfrm>
          <a:prstGeom prst="rect">
            <a:avLst/>
          </a:prstGeom>
        </p:spPr>
        <p:txBody>
          <a:bodyPr/>
          <a:lstStyle>
            <a:lvl1pPr>
              <a:defRPr>
                <a:solidFill>
                  <a:srgbClr val="FFFFFF"/>
                </a:solidFill>
              </a:defRPr>
            </a:lvl1pPr>
          </a:lstStyle>
          <a:p>
            <a:fld id="{86CB4B4D-7CA3-9044-876B-883B54F8677D}" type="slidenum">
              <a:rPr lang="en-TW" smtClean="0"/>
              <a:pPr/>
              <a:t>‹#›</a:t>
            </a:fld>
            <a:endParaRPr lang="en-TW" dirty="0">
              <a:solidFill>
                <a:srgbClr val="FFFFFF"/>
              </a:solidFill>
            </a:endParaRPr>
          </a:p>
        </p:txBody>
      </p:sp>
    </p:spTree>
    <p:extLst>
      <p:ext uri="{BB962C8B-B14F-4D97-AF65-F5344CB8AC3E}">
        <p14:creationId xmlns:p14="http://schemas.microsoft.com/office/powerpoint/2010/main" val="4078373548"/>
      </p:ext>
    </p:extLst>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type="tx">
  <p:cSld name="CUSTOM_31">
    <p:spTree>
      <p:nvGrpSpPr>
        <p:cNvPr id="1" name=""/>
        <p:cNvGrpSpPr/>
        <p:nvPr/>
      </p:nvGrpSpPr>
      <p:grpSpPr>
        <a:xfrm>
          <a:off x="0" y="0"/>
          <a:ext cx="0" cy="0"/>
          <a:chOff x="0" y="0"/>
          <a:chExt cx="0" cy="0"/>
        </a:xfrm>
      </p:grpSpPr>
      <p:sp>
        <p:nvSpPr>
          <p:cNvPr id="177" name="Title Text"/>
          <p:cNvSpPr txBox="1">
            <a:spLocks noGrp="1"/>
          </p:cNvSpPr>
          <p:nvPr>
            <p:ph type="title"/>
          </p:nvPr>
        </p:nvSpPr>
        <p:spPr>
          <a:xfrm>
            <a:off x="1698071" y="2178474"/>
            <a:ext cx="5195701" cy="1921201"/>
          </a:xfrm>
          <a:prstGeom prst="rect">
            <a:avLst/>
          </a:prstGeom>
        </p:spPr>
        <p:txBody>
          <a:bodyPr anchor="ctr">
            <a:normAutofit/>
          </a:bodyPr>
          <a:lstStyle>
            <a:lvl1pPr algn="r">
              <a:defRPr sz="3600">
                <a:solidFill>
                  <a:srgbClr val="00FFCD"/>
                </a:solidFill>
              </a:defRPr>
            </a:lvl1pPr>
          </a:lstStyle>
          <a:p>
            <a:r>
              <a:t>Title Text</a:t>
            </a:r>
          </a:p>
        </p:txBody>
      </p:sp>
      <p:sp>
        <p:nvSpPr>
          <p:cNvPr id="178" name="Body Level One…"/>
          <p:cNvSpPr txBox="1">
            <a:spLocks noGrp="1"/>
          </p:cNvSpPr>
          <p:nvPr>
            <p:ph type="body" sz="quarter" idx="1"/>
          </p:nvPr>
        </p:nvSpPr>
        <p:spPr>
          <a:xfrm>
            <a:off x="2668871" y="3476054"/>
            <a:ext cx="4224901" cy="536701"/>
          </a:xfrm>
          <a:prstGeom prst="rect">
            <a:avLst/>
          </a:prstGeom>
        </p:spPr>
        <p:txBody>
          <a:bodyPr>
            <a:normAutofit/>
          </a:bodyPr>
          <a:lstStyle>
            <a:lvl1pPr marL="304800" indent="-152400" algn="r">
              <a:lnSpc>
                <a:spcPct val="100000"/>
              </a:lnSpc>
              <a:buClrTx/>
              <a:buSzTx/>
              <a:buFontTx/>
              <a:buNone/>
              <a:defRPr sz="1100">
                <a:solidFill>
                  <a:srgbClr val="FFFFFF"/>
                </a:solidFill>
              </a:defRPr>
            </a:lvl1pPr>
            <a:lvl2pPr marL="304800" indent="304800" algn="r">
              <a:lnSpc>
                <a:spcPct val="100000"/>
              </a:lnSpc>
              <a:buClrTx/>
              <a:buSzTx/>
              <a:buFontTx/>
              <a:buNone/>
              <a:defRPr sz="1100">
                <a:solidFill>
                  <a:srgbClr val="FFFFFF"/>
                </a:solidFill>
              </a:defRPr>
            </a:lvl2pPr>
            <a:lvl3pPr marL="304800" indent="762000" algn="r">
              <a:lnSpc>
                <a:spcPct val="100000"/>
              </a:lnSpc>
              <a:buClrTx/>
              <a:buSzTx/>
              <a:buFontTx/>
              <a:buNone/>
              <a:defRPr sz="1100">
                <a:solidFill>
                  <a:srgbClr val="FFFFFF"/>
                </a:solidFill>
              </a:defRPr>
            </a:lvl3pPr>
            <a:lvl4pPr marL="304800" indent="1219200" algn="r">
              <a:lnSpc>
                <a:spcPct val="100000"/>
              </a:lnSpc>
              <a:buClrTx/>
              <a:buSzTx/>
              <a:buFontTx/>
              <a:buNone/>
              <a:defRPr sz="1100">
                <a:solidFill>
                  <a:srgbClr val="FFFFFF"/>
                </a:solidFill>
              </a:defRPr>
            </a:lvl4pPr>
            <a:lvl5pPr marL="304800" indent="1676400" algn="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79" name="Slide Number"/>
          <p:cNvSpPr txBox="1">
            <a:spLocks noGrp="1"/>
          </p:cNvSpPr>
          <p:nvPr>
            <p:ph type="sldNum" sz="quarter" idx="2"/>
          </p:nvPr>
        </p:nvSpPr>
        <p:spPr>
          <a:xfrm>
            <a:off x="8747490" y="4748684"/>
            <a:ext cx="279882" cy="276999"/>
          </a:xfrm>
          <a:prstGeom prst="rect">
            <a:avLst/>
          </a:prstGeom>
        </p:spPr>
        <p:txBody>
          <a:bodyPr/>
          <a:lstStyle>
            <a:lvl1pPr>
              <a:defRPr>
                <a:solidFill>
                  <a:srgbClr val="FFFFFF"/>
                </a:solidFill>
              </a:defRPr>
            </a:lvl1pPr>
          </a:lstStyle>
          <a:p>
            <a:fld id="{86CB4B4D-7CA3-9044-876B-883B54F8677D}" type="slidenum">
              <a:rPr lang="en-TW" smtClean="0"/>
              <a:pPr/>
              <a:t>‹#›</a:t>
            </a:fld>
            <a:endParaRPr lang="en-TW" dirty="0">
              <a:solidFill>
                <a:srgbClr val="FFFFFF"/>
              </a:solidFill>
            </a:endParaRPr>
          </a:p>
        </p:txBody>
      </p:sp>
    </p:spTree>
    <p:extLst>
      <p:ext uri="{BB962C8B-B14F-4D97-AF65-F5344CB8AC3E}">
        <p14:creationId xmlns:p14="http://schemas.microsoft.com/office/powerpoint/2010/main" val="497643574"/>
      </p:ext>
    </p:extLst>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type="tx">
  <p:cSld name="CUSTOM_15_1_1_1_1">
    <p:spTree>
      <p:nvGrpSpPr>
        <p:cNvPr id="1" name=""/>
        <p:cNvGrpSpPr/>
        <p:nvPr/>
      </p:nvGrpSpPr>
      <p:grpSpPr>
        <a:xfrm>
          <a:off x="0" y="0"/>
          <a:ext cx="0" cy="0"/>
          <a:chOff x="0" y="0"/>
          <a:chExt cx="0" cy="0"/>
        </a:xfrm>
      </p:grpSpPr>
      <p:sp>
        <p:nvSpPr>
          <p:cNvPr id="186"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87" name="Slide Number"/>
          <p:cNvSpPr txBox="1">
            <a:spLocks noGrp="1"/>
          </p:cNvSpPr>
          <p:nvPr>
            <p:ph type="sldNum" sz="quarter" idx="2"/>
          </p:nvPr>
        </p:nvSpPr>
        <p:spPr>
          <a:xfrm>
            <a:off x="8604288" y="4628763"/>
            <a:ext cx="279883" cy="276999"/>
          </a:xfrm>
          <a:prstGeom prst="rect">
            <a:avLst/>
          </a:prstGeom>
        </p:spPr>
        <p:txBody>
          <a:bodyPr/>
          <a:lstStyle>
            <a:lvl1pPr>
              <a:defRPr>
                <a:solidFill>
                  <a:srgbClr val="FFFFFF"/>
                </a:solidFill>
              </a:defRPr>
            </a:lvl1pPr>
          </a:lstStyle>
          <a:p>
            <a:fld id="{D943B7C3-60C0-D845-B6B4-F5F12B8B039A}" type="slidenum">
              <a:rPr lang="en-TW" smtClean="0"/>
              <a:pPr/>
              <a:t>‹#›</a:t>
            </a:fld>
            <a:endParaRPr lang="en-TW" dirty="0"/>
          </a:p>
        </p:txBody>
      </p:sp>
    </p:spTree>
    <p:extLst>
      <p:ext uri="{BB962C8B-B14F-4D97-AF65-F5344CB8AC3E}">
        <p14:creationId xmlns:p14="http://schemas.microsoft.com/office/powerpoint/2010/main" val="1140708665"/>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x">
  <p:cSld name="CUSTOM_33">
    <p:spTree>
      <p:nvGrpSpPr>
        <p:cNvPr id="1" name=""/>
        <p:cNvGrpSpPr/>
        <p:nvPr/>
      </p:nvGrpSpPr>
      <p:grpSpPr>
        <a:xfrm>
          <a:off x="0" y="0"/>
          <a:ext cx="0" cy="0"/>
          <a:chOff x="0" y="0"/>
          <a:chExt cx="0" cy="0"/>
        </a:xfrm>
      </p:grpSpPr>
      <p:sp>
        <p:nvSpPr>
          <p:cNvPr id="213" name="Slide Number"/>
          <p:cNvSpPr txBox="1">
            <a:spLocks noGrp="1"/>
          </p:cNvSpPr>
          <p:nvPr>
            <p:ph type="sldNum" sz="quarter" idx="2"/>
          </p:nvPr>
        </p:nvSpPr>
        <p:spPr>
          <a:xfrm>
            <a:off x="8626773" y="4688723"/>
            <a:ext cx="279883" cy="276999"/>
          </a:xfrm>
          <a:prstGeom prst="rect">
            <a:avLst/>
          </a:prstGeom>
        </p:spPr>
        <p:txBody>
          <a:bodyPr/>
          <a:lstStyle>
            <a:lvl1pPr>
              <a:defRPr>
                <a:solidFill>
                  <a:srgbClr val="FFFFFF"/>
                </a:solidFill>
              </a:defRPr>
            </a:lvl1pPr>
          </a:lstStyle>
          <a:p>
            <a:fld id="{3F8D5FBE-AA6D-4E46-A8A3-71FCE9E484DA}" type="slidenum">
              <a:rPr lang="en-TW" smtClean="0"/>
              <a:pPr/>
              <a:t>‹#›</a:t>
            </a:fld>
            <a:endParaRPr lang="en-TW" dirty="0"/>
          </a:p>
        </p:txBody>
      </p:sp>
    </p:spTree>
    <p:extLst>
      <p:ext uri="{BB962C8B-B14F-4D97-AF65-F5344CB8AC3E}">
        <p14:creationId xmlns:p14="http://schemas.microsoft.com/office/powerpoint/2010/main" val="214934985"/>
      </p:ext>
    </p:extLst>
  </p:cSld>
  <p:clrMapOvr>
    <a:masterClrMapping/>
  </p:clrMapOvr>
  <p:transition spd="med"/>
</p:sldLayout>
</file>

<file path=ppt/slideLayouts/slideLayout31.xml><?xml version="1.0" encoding="utf-8"?>
<p:sldLayout xmlns:a="http://schemas.openxmlformats.org/drawingml/2006/main" xmlns:r="http://schemas.openxmlformats.org/officeDocument/2006/relationships" xmlns:p="http://schemas.openxmlformats.org/presentationml/2006/main" type="tx">
  <p:cSld name="BLANK">
    <p:bg>
      <p:bgPr>
        <a:solidFill>
          <a:srgbClr val="FFFFFF"/>
        </a:solidFill>
        <a:effectLst/>
      </p:bgPr>
    </p:bg>
    <p:spTree>
      <p:nvGrpSpPr>
        <p:cNvPr id="1" name=""/>
        <p:cNvGrpSpPr/>
        <p:nvPr/>
      </p:nvGrpSpPr>
      <p:grpSpPr>
        <a:xfrm>
          <a:off x="0" y="0"/>
          <a:ext cx="0" cy="0"/>
          <a:chOff x="0" y="0"/>
          <a:chExt cx="0" cy="0"/>
        </a:xfrm>
      </p:grpSpPr>
      <p:sp>
        <p:nvSpPr>
          <p:cNvPr id="220" name="Slide Number"/>
          <p:cNvSpPr txBox="1">
            <a:spLocks noGrp="1"/>
          </p:cNvSpPr>
          <p:nvPr>
            <p:ph type="sldNum" sz="quarter" idx="2"/>
          </p:nvPr>
        </p:nvSpPr>
        <p:spPr>
          <a:prstGeom prst="rect">
            <a:avLst/>
          </a:prstGeom>
        </p:spPr>
        <p:txBody>
          <a:bodyPr/>
          <a:lstStyle>
            <a:lvl1pPr>
              <a:defRPr>
                <a:solidFill>
                  <a:schemeClr val="bg1"/>
                </a:solidFill>
              </a:defRPr>
            </a:lvl1pPr>
          </a:lstStyle>
          <a:p>
            <a:fld id="{86CB4B4D-7CA3-9044-876B-883B54F8677D}" type="slidenum">
              <a:rPr lang="en-TW" smtClean="0"/>
              <a:pPr/>
              <a:t>‹#›</a:t>
            </a:fld>
            <a:endParaRPr lang="en-TW" dirty="0">
              <a:solidFill>
                <a:schemeClr val="bg1"/>
              </a:solidFill>
            </a:endParaRPr>
          </a:p>
        </p:txBody>
      </p:sp>
    </p:spTree>
    <p:extLst>
      <p:ext uri="{BB962C8B-B14F-4D97-AF65-F5344CB8AC3E}">
        <p14:creationId xmlns:p14="http://schemas.microsoft.com/office/powerpoint/2010/main" val="240634102"/>
      </p:ext>
    </p:extLst>
  </p:cSld>
  <p:clrMapOvr>
    <a:masterClrMapping/>
  </p:clrMapOvr>
  <p:transition spd="med"/>
</p:sldLayout>
</file>

<file path=ppt/slideLayouts/slideLayout3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STXingkai" panose="02010800040101010101" pitchFamily="2" charset="-122"/>
                <a:ea typeface="STXingkai" panose="02010800040101010101" pitchFamily="2" charset="-122"/>
              </a:defRPr>
            </a:lvl1pPr>
          </a:lstStyle>
          <a:p>
            <a:r>
              <a:rPr lang="en-US" dirty="0"/>
              <a:t>Click to edit Master title style</a:t>
            </a:r>
          </a:p>
        </p:txBody>
      </p:sp>
      <p:sp>
        <p:nvSpPr>
          <p:cNvPr id="3" name="Content Placeholder 2"/>
          <p:cNvSpPr>
            <a:spLocks noGrp="1"/>
          </p:cNvSpPr>
          <p:nvPr>
            <p:ph idx="1"/>
          </p:nvPr>
        </p:nvSpPr>
        <p:spPr/>
        <p:txBody>
          <a:bodyPr/>
          <a:lstStyle>
            <a:lvl1pPr>
              <a:defRPr>
                <a:latin typeface="STXingkai" panose="02010800040101010101" pitchFamily="2" charset="-122"/>
                <a:ea typeface="STXingkai" panose="02010800040101010101" pitchFamily="2" charset="-122"/>
              </a:defRPr>
            </a:lvl1pPr>
            <a:lvl2pPr>
              <a:defRPr>
                <a:latin typeface="STXingkai" panose="02010800040101010101" pitchFamily="2" charset="-122"/>
                <a:ea typeface="STXingkai" panose="02010800040101010101" pitchFamily="2" charset="-122"/>
              </a:defRPr>
            </a:lvl2pPr>
            <a:lvl3pPr>
              <a:defRPr>
                <a:latin typeface="STXingkai" panose="02010800040101010101" pitchFamily="2" charset="-122"/>
                <a:ea typeface="STXingkai" panose="02010800040101010101" pitchFamily="2" charset="-122"/>
              </a:defRPr>
            </a:lvl3pPr>
            <a:lvl4pPr>
              <a:defRPr>
                <a:latin typeface="STXingkai" panose="02010800040101010101" pitchFamily="2" charset="-122"/>
                <a:ea typeface="STXingkai" panose="02010800040101010101" pitchFamily="2" charset="-122"/>
              </a:defRPr>
            </a:lvl4pPr>
            <a:lvl5pPr>
              <a:defRPr>
                <a:latin typeface="STXingkai" panose="02010800040101010101" pitchFamily="2" charset="-122"/>
                <a:ea typeface="STXingkai" panose="02010800040101010101" pitchFamily="2" charset="-122"/>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713C7D3C-22D2-7449-8935-5F36E8921380}" type="slidenum">
              <a:rPr lang="en-US" smtClean="0"/>
              <a:pPr/>
              <a:t>‹#›</a:t>
            </a:fld>
            <a:endParaRPr lang="en-US" dirty="0"/>
          </a:p>
        </p:txBody>
      </p:sp>
    </p:spTree>
    <p:extLst>
      <p:ext uri="{BB962C8B-B14F-4D97-AF65-F5344CB8AC3E}">
        <p14:creationId xmlns:p14="http://schemas.microsoft.com/office/powerpoint/2010/main" val="294241153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841772"/>
            <a:ext cx="7772400" cy="1790700"/>
          </a:xfrm>
        </p:spPr>
        <p:txBody>
          <a:bodyPr anchor="b"/>
          <a:lstStyle>
            <a:lvl1pPr algn="ctr">
              <a:defRPr sz="4500"/>
            </a:lvl1pPr>
          </a:lstStyle>
          <a:p>
            <a:r>
              <a:rPr lang="zh-CN" altLang="en-US"/>
              <a:t>单击此处编辑母版标题样式</a:t>
            </a:r>
            <a:endParaRPr lang="en-US" dirty="0"/>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F49AC661-DA12-4DCC-A175-CD7119E3D144}" type="datetimeFigureOut">
              <a:rPr lang="zh-CN" altLang="en-US" smtClean="0"/>
              <a:t>2020/11/2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68749C4-2DA5-490A-8D7C-824EA239C7AE}" type="slidenum">
              <a:rPr lang="zh-CN" altLang="en-US" smtClean="0"/>
              <a:t>‹#›</a:t>
            </a:fld>
            <a:endParaRPr lang="zh-CN" altLang="en-US"/>
          </a:p>
        </p:txBody>
      </p:sp>
    </p:spTree>
    <p:extLst>
      <p:ext uri="{BB962C8B-B14F-4D97-AF65-F5344CB8AC3E}">
        <p14:creationId xmlns:p14="http://schemas.microsoft.com/office/powerpoint/2010/main" val="44805323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F49AC661-DA12-4DCC-A175-CD7119E3D144}" type="datetimeFigureOut">
              <a:rPr lang="zh-CN" altLang="en-US" smtClean="0"/>
              <a:t>2020/11/2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68749C4-2DA5-490A-8D7C-824EA239C7AE}" type="slidenum">
              <a:rPr lang="zh-CN" altLang="en-US" smtClean="0"/>
              <a:t>‹#›</a:t>
            </a:fld>
            <a:endParaRPr lang="zh-CN" altLang="en-US"/>
          </a:p>
        </p:txBody>
      </p:sp>
    </p:spTree>
    <p:extLst>
      <p:ext uri="{BB962C8B-B14F-4D97-AF65-F5344CB8AC3E}">
        <p14:creationId xmlns:p14="http://schemas.microsoft.com/office/powerpoint/2010/main" val="74551959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5"/>
            <a:ext cx="7886700" cy="2139553"/>
          </a:xfrm>
        </p:spPr>
        <p:txBody>
          <a:bodyPr anchor="b"/>
          <a:lstStyle>
            <a:lvl1pPr>
              <a:defRPr sz="4500"/>
            </a:lvl1pPr>
          </a:lstStyle>
          <a:p>
            <a:r>
              <a:rPr lang="zh-CN" altLang="en-US"/>
              <a:t>单击此处编辑母版标题样式</a:t>
            </a:r>
            <a:endParaRPr lang="en-US" dirty="0"/>
          </a:p>
        </p:txBody>
      </p:sp>
      <p:sp>
        <p:nvSpPr>
          <p:cNvPr id="3" name="Text Placeholder 2"/>
          <p:cNvSpPr>
            <a:spLocks noGrp="1"/>
          </p:cNvSpPr>
          <p:nvPr>
            <p:ph type="body" idx="1"/>
          </p:nvPr>
        </p:nvSpPr>
        <p:spPr>
          <a:xfrm>
            <a:off x="623888" y="3442099"/>
            <a:ext cx="7886700" cy="1125140"/>
          </a:xfrm>
        </p:spPr>
        <p:txBody>
          <a:bodyPr/>
          <a:lstStyle>
            <a:lvl1pPr marL="0" indent="0">
              <a:buNone/>
              <a:defRPr sz="18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F49AC661-DA12-4DCC-A175-CD7119E3D144}" type="datetimeFigureOut">
              <a:rPr lang="zh-CN" altLang="en-US" smtClean="0"/>
              <a:t>2020/11/2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68749C4-2DA5-490A-8D7C-824EA239C7AE}" type="slidenum">
              <a:rPr lang="zh-CN" altLang="en-US" smtClean="0"/>
              <a:t>‹#›</a:t>
            </a:fld>
            <a:endParaRPr lang="zh-CN" altLang="en-US"/>
          </a:p>
        </p:txBody>
      </p:sp>
    </p:spTree>
    <p:extLst>
      <p:ext uri="{BB962C8B-B14F-4D97-AF65-F5344CB8AC3E}">
        <p14:creationId xmlns:p14="http://schemas.microsoft.com/office/powerpoint/2010/main" val="380352388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369219"/>
            <a:ext cx="3886200" cy="326350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4629150" y="1369219"/>
            <a:ext cx="3886200" cy="326350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F49AC661-DA12-4DCC-A175-CD7119E3D144}" type="datetimeFigureOut">
              <a:rPr lang="zh-CN" altLang="en-US" smtClean="0"/>
              <a:t>2020/11/2</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468749C4-2DA5-490A-8D7C-824EA239C7AE}" type="slidenum">
              <a:rPr lang="zh-CN" altLang="en-US" smtClean="0"/>
              <a:t>‹#›</a:t>
            </a:fld>
            <a:endParaRPr lang="zh-CN" altLang="en-US"/>
          </a:p>
        </p:txBody>
      </p:sp>
    </p:spTree>
    <p:extLst>
      <p:ext uri="{BB962C8B-B14F-4D97-AF65-F5344CB8AC3E}">
        <p14:creationId xmlns:p14="http://schemas.microsoft.com/office/powerpoint/2010/main" val="254375624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5"/>
            <a:ext cx="7886700" cy="994172"/>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4" name="Content Placeholder 3"/>
          <p:cNvSpPr>
            <a:spLocks noGrp="1"/>
          </p:cNvSpPr>
          <p:nvPr>
            <p:ph sz="half" idx="2"/>
          </p:nvPr>
        </p:nvSpPr>
        <p:spPr>
          <a:xfrm>
            <a:off x="629842" y="1878806"/>
            <a:ext cx="3868340" cy="2763441"/>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4629151"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6" name="Content Placeholder 5"/>
          <p:cNvSpPr>
            <a:spLocks noGrp="1"/>
          </p:cNvSpPr>
          <p:nvPr>
            <p:ph sz="quarter" idx="4"/>
          </p:nvPr>
        </p:nvSpPr>
        <p:spPr>
          <a:xfrm>
            <a:off x="4629151" y="1878806"/>
            <a:ext cx="3887391" cy="2763441"/>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F49AC661-DA12-4DCC-A175-CD7119E3D144}" type="datetimeFigureOut">
              <a:rPr lang="zh-CN" altLang="en-US" smtClean="0"/>
              <a:t>2020/11/2</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468749C4-2DA5-490A-8D7C-824EA239C7AE}" type="slidenum">
              <a:rPr lang="zh-CN" altLang="en-US" smtClean="0"/>
              <a:t>‹#›</a:t>
            </a:fld>
            <a:endParaRPr lang="zh-CN" altLang="en-US"/>
          </a:p>
        </p:txBody>
      </p:sp>
    </p:spTree>
    <p:extLst>
      <p:ext uri="{BB962C8B-B14F-4D97-AF65-F5344CB8AC3E}">
        <p14:creationId xmlns:p14="http://schemas.microsoft.com/office/powerpoint/2010/main" val="214854493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F49AC661-DA12-4DCC-A175-CD7119E3D144}" type="datetimeFigureOut">
              <a:rPr lang="zh-CN" altLang="en-US" smtClean="0"/>
              <a:t>2020/11/2</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468749C4-2DA5-490A-8D7C-824EA239C7AE}" type="slidenum">
              <a:rPr lang="zh-CN" altLang="en-US" smtClean="0"/>
              <a:t>‹#›</a:t>
            </a:fld>
            <a:endParaRPr lang="zh-CN" altLang="en-US"/>
          </a:p>
        </p:txBody>
      </p:sp>
    </p:spTree>
    <p:extLst>
      <p:ext uri="{BB962C8B-B14F-4D97-AF65-F5344CB8AC3E}">
        <p14:creationId xmlns:p14="http://schemas.microsoft.com/office/powerpoint/2010/main" val="105185152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49AC661-DA12-4DCC-A175-CD7119E3D144}" type="datetimeFigureOut">
              <a:rPr lang="zh-CN" altLang="en-US" smtClean="0"/>
              <a:t>2020/11/2</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468749C4-2DA5-490A-8D7C-824EA239C7AE}" type="slidenum">
              <a:rPr lang="zh-CN" altLang="en-US" smtClean="0"/>
              <a:t>‹#›</a:t>
            </a:fld>
            <a:endParaRPr lang="zh-CN" altLang="en-US"/>
          </a:p>
        </p:txBody>
      </p:sp>
    </p:spTree>
    <p:extLst>
      <p:ext uri="{BB962C8B-B14F-4D97-AF65-F5344CB8AC3E}">
        <p14:creationId xmlns:p14="http://schemas.microsoft.com/office/powerpoint/2010/main" val="4874805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740570"/>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F49AC661-DA12-4DCC-A175-CD7119E3D144}" type="datetimeFigureOut">
              <a:rPr lang="zh-CN" altLang="en-US" smtClean="0"/>
              <a:t>2020/11/2</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468749C4-2DA5-490A-8D7C-824EA239C7AE}" type="slidenum">
              <a:rPr lang="zh-CN" altLang="en-US" smtClean="0"/>
              <a:t>‹#›</a:t>
            </a:fld>
            <a:endParaRPr lang="zh-CN" altLang="en-US"/>
          </a:p>
        </p:txBody>
      </p:sp>
    </p:spTree>
    <p:extLst>
      <p:ext uri="{BB962C8B-B14F-4D97-AF65-F5344CB8AC3E}">
        <p14:creationId xmlns:p14="http://schemas.microsoft.com/office/powerpoint/2010/main" val="44299294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740570"/>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CN" altLang="en-US"/>
              <a:t>单击图标添加图片</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F49AC661-DA12-4DCC-A175-CD7119E3D144}" type="datetimeFigureOut">
              <a:rPr lang="zh-CN" altLang="en-US" smtClean="0"/>
              <a:t>2020/11/2</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468749C4-2DA5-490A-8D7C-824EA239C7AE}" type="slidenum">
              <a:rPr lang="zh-CN" altLang="en-US" smtClean="0"/>
              <a:t>‹#›</a:t>
            </a:fld>
            <a:endParaRPr lang="zh-CN" altLang="en-US"/>
          </a:p>
        </p:txBody>
      </p:sp>
    </p:spTree>
    <p:extLst>
      <p:ext uri="{BB962C8B-B14F-4D97-AF65-F5344CB8AC3E}">
        <p14:creationId xmlns:p14="http://schemas.microsoft.com/office/powerpoint/2010/main" val="403816300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F49AC661-DA12-4DCC-A175-CD7119E3D144}" type="datetimeFigureOut">
              <a:rPr lang="zh-CN" altLang="en-US" smtClean="0"/>
              <a:t>2020/11/2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68749C4-2DA5-490A-8D7C-824EA239C7AE}" type="slidenum">
              <a:rPr lang="zh-CN" altLang="en-US" smtClean="0"/>
              <a:t>‹#›</a:t>
            </a:fld>
            <a:endParaRPr lang="zh-CN" altLang="en-US"/>
          </a:p>
        </p:txBody>
      </p:sp>
    </p:spTree>
    <p:extLst>
      <p:ext uri="{BB962C8B-B14F-4D97-AF65-F5344CB8AC3E}">
        <p14:creationId xmlns:p14="http://schemas.microsoft.com/office/powerpoint/2010/main" val="346559029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6" y="273844"/>
            <a:ext cx="1971675" cy="4358879"/>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1" y="273844"/>
            <a:ext cx="5800725" cy="4358879"/>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F49AC661-DA12-4DCC-A175-CD7119E3D144}" type="datetimeFigureOut">
              <a:rPr lang="zh-CN" altLang="en-US" smtClean="0"/>
              <a:t>2020/11/2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68749C4-2DA5-490A-8D7C-824EA239C7AE}" type="slidenum">
              <a:rPr lang="zh-CN" altLang="en-US" smtClean="0"/>
              <a:t>‹#›</a:t>
            </a:fld>
            <a:endParaRPr lang="zh-CN" altLang="en-US"/>
          </a:p>
        </p:txBody>
      </p:sp>
    </p:spTree>
    <p:extLst>
      <p:ext uri="{BB962C8B-B14F-4D97-AF65-F5344CB8AC3E}">
        <p14:creationId xmlns:p14="http://schemas.microsoft.com/office/powerpoint/2010/main" val="15337533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85939466-A459-4216-A825-634AE09B8E87}" type="datetime1">
              <a:rPr lang="en-US" smtClean="0"/>
              <a:t>11/2/20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287801442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24822E8-ABF9-4F9D-9BDC-1C66A05C1AF9}" type="datetime1">
              <a:rPr lang="en-US" smtClean="0"/>
              <a:t>11/2/20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203878494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5356BC9-92C2-4A4F-B1A5-EC6F5E71DD6A}" type="datetime1">
              <a:rPr lang="en-US" smtClean="0"/>
              <a:t>11/2/20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378274127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D4CEAFE-DAE6-495D-90B8-2E87D944B8CE}" type="datetime1">
              <a:rPr lang="en-US" smtClean="0"/>
              <a:t>11/2/20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341213270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E7CE833-3D1D-4517-9E08-0CD8D3AF15E2}" type="datetime1">
              <a:rPr lang="en-US" smtClean="0"/>
              <a:t>11/2/20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238740746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E7CF909-04E0-4A7A-82C8-3EDDDD1B3344}" type="datetime1">
              <a:rPr lang="en-US" smtClean="0"/>
              <a:t>11/2/20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19593517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90477AD-60DA-46F9-9170-E782F770D3E2}" type="datetime1">
              <a:rPr lang="en-US" smtClean="0"/>
              <a:t>11/2/20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372987114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F0AA18F0-6127-447D-9744-361C14096128}" type="datetime1">
              <a:rPr lang="en-US" smtClean="0"/>
              <a:t>11/2/20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246286525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dirty="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B68B9AD8-4FB1-4F2D-9E40-320D84C2C3A2}" type="datetime1">
              <a:rPr lang="en-US" smtClean="0"/>
              <a:t>11/2/20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413007693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5D2D9F7-913A-428C-A77C-CE05D251123D}" type="datetime1">
              <a:rPr lang="en-US" smtClean="0"/>
              <a:t>11/2/20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67862161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C7227FE-0087-497E-90E8-34217799842E}" type="datetime1">
              <a:rPr lang="en-US" smtClean="0"/>
              <a:t>11/2/20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32219030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STXingkai" panose="02010800040101010101" pitchFamily="2" charset="-122"/>
                <a:ea typeface="STXingkai" panose="02010800040101010101" pitchFamily="2" charset="-122"/>
              </a:defRPr>
            </a:lvl1pPr>
          </a:lstStyle>
          <a:p>
            <a:r>
              <a:rPr lang="en-US" dirty="0"/>
              <a:t>Click to edit Master title style</a:t>
            </a:r>
          </a:p>
        </p:txBody>
      </p:sp>
      <p:sp>
        <p:nvSpPr>
          <p:cNvPr id="3" name="Content Placeholder 2"/>
          <p:cNvSpPr>
            <a:spLocks noGrp="1"/>
          </p:cNvSpPr>
          <p:nvPr>
            <p:ph idx="1"/>
          </p:nvPr>
        </p:nvSpPr>
        <p:spPr/>
        <p:txBody>
          <a:bodyPr/>
          <a:lstStyle>
            <a:lvl1pPr>
              <a:defRPr>
                <a:latin typeface="STXingkai" panose="02010800040101010101" pitchFamily="2" charset="-122"/>
                <a:ea typeface="STXingkai" panose="02010800040101010101" pitchFamily="2" charset="-122"/>
              </a:defRPr>
            </a:lvl1pPr>
            <a:lvl2pPr>
              <a:defRPr>
                <a:latin typeface="STXingkai" panose="02010800040101010101" pitchFamily="2" charset="-122"/>
                <a:ea typeface="STXingkai" panose="02010800040101010101" pitchFamily="2" charset="-122"/>
              </a:defRPr>
            </a:lvl2pPr>
            <a:lvl3pPr>
              <a:defRPr>
                <a:latin typeface="STXingkai" panose="02010800040101010101" pitchFamily="2" charset="-122"/>
                <a:ea typeface="STXingkai" panose="02010800040101010101" pitchFamily="2" charset="-122"/>
              </a:defRPr>
            </a:lvl3pPr>
            <a:lvl4pPr>
              <a:defRPr>
                <a:latin typeface="STXingkai" panose="02010800040101010101" pitchFamily="2" charset="-122"/>
                <a:ea typeface="STXingkai" panose="02010800040101010101" pitchFamily="2" charset="-122"/>
              </a:defRPr>
            </a:lvl4pPr>
            <a:lvl5pPr>
              <a:defRPr>
                <a:latin typeface="STXingkai" panose="02010800040101010101" pitchFamily="2" charset="-122"/>
                <a:ea typeface="STXingkai" panose="02010800040101010101" pitchFamily="2" charset="-122"/>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713C7D3C-22D2-7449-8935-5F36E8921380}" type="slidenum">
              <a:rPr lang="en-US" smtClean="0"/>
              <a:pPr/>
              <a:t>‹#›</a:t>
            </a:fld>
            <a:endParaRPr lang="en-US" dirty="0"/>
          </a:p>
        </p:txBody>
      </p:sp>
    </p:spTree>
    <p:extLst>
      <p:ext uri="{BB962C8B-B14F-4D97-AF65-F5344CB8AC3E}">
        <p14:creationId xmlns:p14="http://schemas.microsoft.com/office/powerpoint/2010/main" val="27690198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slideLayout" Target="../slideLayouts/slideLayout23.xml"/><Relationship Id="rId18" Type="http://schemas.openxmlformats.org/officeDocument/2006/relationships/slideLayout" Target="../slideLayouts/slideLayout28.xml"/><Relationship Id="rId3" Type="http://schemas.openxmlformats.org/officeDocument/2006/relationships/slideLayout" Target="../slideLayouts/slideLayout13.xml"/><Relationship Id="rId21" Type="http://schemas.openxmlformats.org/officeDocument/2006/relationships/slideLayout" Target="../slideLayouts/slideLayout31.xml"/><Relationship Id="rId7" Type="http://schemas.openxmlformats.org/officeDocument/2006/relationships/slideLayout" Target="../slideLayouts/slideLayout17.xml"/><Relationship Id="rId12" Type="http://schemas.openxmlformats.org/officeDocument/2006/relationships/slideLayout" Target="../slideLayouts/slideLayout22.xml"/><Relationship Id="rId17" Type="http://schemas.openxmlformats.org/officeDocument/2006/relationships/slideLayout" Target="../slideLayouts/slideLayout27.xml"/><Relationship Id="rId2" Type="http://schemas.openxmlformats.org/officeDocument/2006/relationships/slideLayout" Target="../slideLayouts/slideLayout12.xml"/><Relationship Id="rId16" Type="http://schemas.openxmlformats.org/officeDocument/2006/relationships/slideLayout" Target="../slideLayouts/slideLayout26.xml"/><Relationship Id="rId20" Type="http://schemas.openxmlformats.org/officeDocument/2006/relationships/slideLayout" Target="../slideLayouts/slideLayout30.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5" Type="http://schemas.openxmlformats.org/officeDocument/2006/relationships/slideLayout" Target="../slideLayouts/slideLayout15.xml"/><Relationship Id="rId15" Type="http://schemas.openxmlformats.org/officeDocument/2006/relationships/slideLayout" Target="../slideLayouts/slideLayout25.xml"/><Relationship Id="rId23" Type="http://schemas.openxmlformats.org/officeDocument/2006/relationships/theme" Target="../theme/theme2.xml"/><Relationship Id="rId10" Type="http://schemas.openxmlformats.org/officeDocument/2006/relationships/slideLayout" Target="../slideLayouts/slideLayout20.xml"/><Relationship Id="rId19" Type="http://schemas.openxmlformats.org/officeDocument/2006/relationships/slideLayout" Target="../slideLayouts/slideLayout29.xml"/><Relationship Id="rId4" Type="http://schemas.openxmlformats.org/officeDocument/2006/relationships/slideLayout" Target="../slideLayouts/slideLayout14.xml"/><Relationship Id="rId9" Type="http://schemas.openxmlformats.org/officeDocument/2006/relationships/slideLayout" Target="../slideLayouts/slideLayout19.xml"/><Relationship Id="rId14" Type="http://schemas.openxmlformats.org/officeDocument/2006/relationships/slideLayout" Target="../slideLayouts/slideLayout24.xml"/><Relationship Id="rId22" Type="http://schemas.openxmlformats.org/officeDocument/2006/relationships/slideLayout" Target="../slideLayouts/slideLayout3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0.xml"/><Relationship Id="rId3" Type="http://schemas.openxmlformats.org/officeDocument/2006/relationships/slideLayout" Target="../slideLayouts/slideLayout35.xml"/><Relationship Id="rId7" Type="http://schemas.openxmlformats.org/officeDocument/2006/relationships/slideLayout" Target="../slideLayouts/slideLayout39.xml"/><Relationship Id="rId12" Type="http://schemas.openxmlformats.org/officeDocument/2006/relationships/theme" Target="../theme/theme3.xml"/><Relationship Id="rId2" Type="http://schemas.openxmlformats.org/officeDocument/2006/relationships/slideLayout" Target="../slideLayouts/slideLayout34.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5" Type="http://schemas.openxmlformats.org/officeDocument/2006/relationships/slideLayout" Target="../slideLayouts/slideLayout37.xml"/><Relationship Id="rId10" Type="http://schemas.openxmlformats.org/officeDocument/2006/relationships/slideLayout" Target="../slideLayouts/slideLayout42.xml"/><Relationship Id="rId4" Type="http://schemas.openxmlformats.org/officeDocument/2006/relationships/slideLayout" Target="../slideLayouts/slideLayout36.xml"/><Relationship Id="rId9" Type="http://schemas.openxmlformats.org/officeDocument/2006/relationships/slideLayout" Target="../slideLayouts/slideLayout4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1.xml"/><Relationship Id="rId3" Type="http://schemas.openxmlformats.org/officeDocument/2006/relationships/slideLayout" Target="../slideLayouts/slideLayout46.xml"/><Relationship Id="rId7" Type="http://schemas.openxmlformats.org/officeDocument/2006/relationships/slideLayout" Target="../slideLayouts/slideLayout50.xml"/><Relationship Id="rId12" Type="http://schemas.openxmlformats.org/officeDocument/2006/relationships/theme" Target="../theme/theme4.xml"/><Relationship Id="rId2" Type="http://schemas.openxmlformats.org/officeDocument/2006/relationships/slideLayout" Target="../slideLayouts/slideLayout45.xml"/><Relationship Id="rId1" Type="http://schemas.openxmlformats.org/officeDocument/2006/relationships/slideLayout" Target="../slideLayouts/slideLayout44.xml"/><Relationship Id="rId6" Type="http://schemas.openxmlformats.org/officeDocument/2006/relationships/slideLayout" Target="../slideLayouts/slideLayout49.xml"/><Relationship Id="rId11" Type="http://schemas.openxmlformats.org/officeDocument/2006/relationships/slideLayout" Target="../slideLayouts/slideLayout54.xml"/><Relationship Id="rId5" Type="http://schemas.openxmlformats.org/officeDocument/2006/relationships/slideLayout" Target="../slideLayouts/slideLayout48.xml"/><Relationship Id="rId10" Type="http://schemas.openxmlformats.org/officeDocument/2006/relationships/slideLayout" Target="../slideLayouts/slideLayout53.xml"/><Relationship Id="rId4" Type="http://schemas.openxmlformats.org/officeDocument/2006/relationships/slideLayout" Target="../slideLayouts/slideLayout47.xml"/><Relationship Id="rId9" Type="http://schemas.openxmlformats.org/officeDocument/2006/relationships/slideLayout" Target="../slideLayouts/slideLayout5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tx1"/>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fld id="{85289B78-EFFB-4F42-9416-BFAA0E464ADF}" type="slidenum">
              <a:rPr lang="en" smtClean="0"/>
              <a:pPr/>
              <a:t>‹#›</a:t>
            </a:fld>
            <a:endParaRPr lang="en" dirty="0"/>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2" r:id="rId3"/>
    <p:sldLayoutId id="2147483653" r:id="rId4"/>
    <p:sldLayoutId id="2147483654" r:id="rId5"/>
    <p:sldLayoutId id="2147483655" r:id="rId6"/>
    <p:sldLayoutId id="2147483656" r:id="rId7"/>
    <p:sldLayoutId id="2147483657" r:id="rId8"/>
    <p:sldLayoutId id="2147483695" r:id="rId9"/>
    <p:sldLayoutId id="2147483722"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05214A"/>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457200" y="205978"/>
            <a:ext cx="8229600" cy="99417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4" tIns="91424" rIns="91424" bIns="91424"/>
          <a:lstStyle/>
          <a:p>
            <a:r>
              <a:t>Title Text</a:t>
            </a:r>
          </a:p>
        </p:txBody>
      </p:sp>
      <p:sp>
        <p:nvSpPr>
          <p:cNvPr id="3" name="Body Level One…"/>
          <p:cNvSpPr txBox="1">
            <a:spLocks noGrp="1"/>
          </p:cNvSpPr>
          <p:nvPr>
            <p:ph type="body" idx="1"/>
          </p:nvPr>
        </p:nvSpPr>
        <p:spPr>
          <a:xfrm>
            <a:off x="457200" y="1200150"/>
            <a:ext cx="8229600" cy="39433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4" tIns="91424" rIns="91424" bIns="91424"/>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8754190" y="4669914"/>
            <a:ext cx="279882" cy="276999"/>
          </a:xfrm>
          <a:prstGeom prst="rect">
            <a:avLst/>
          </a:prstGeom>
          <a:ln w="12700">
            <a:miter lim="400000"/>
          </a:ln>
        </p:spPr>
        <p:txBody>
          <a:bodyPr wrap="none" lIns="45719" rIns="45719" anchor="ctr">
            <a:spAutoFit/>
          </a:bodyPr>
          <a:lstStyle>
            <a:lvl1pPr algn="r">
              <a:defRPr sz="1200">
                <a:solidFill>
                  <a:srgbClr val="FFFFFF"/>
                </a:solidFill>
              </a:defRPr>
            </a:lvl1pPr>
          </a:lstStyle>
          <a:p>
            <a:fld id="{86CB4B4D-7CA3-9044-876B-883B54F8677D}" type="slidenum">
              <a:rPr lang="en-TW" smtClean="0"/>
              <a:pPr/>
              <a:t>‹#›</a:t>
            </a:fld>
            <a:endParaRPr lang="en-TW" dirty="0">
              <a:solidFill>
                <a:srgbClr val="FFFFFF"/>
              </a:solidFill>
            </a:endParaRPr>
          </a:p>
        </p:txBody>
      </p:sp>
    </p:spTree>
    <p:extLst>
      <p:ext uri="{BB962C8B-B14F-4D97-AF65-F5344CB8AC3E}">
        <p14:creationId xmlns:p14="http://schemas.microsoft.com/office/powerpoint/2010/main" val="1812148357"/>
      </p:ext>
    </p:extLst>
  </p:cSld>
  <p:clrMap bg1="dk1" tx1="lt1" bg2="dk2" tx2="lt2" accent1="accent1" accent2="accent2" accent3="accent3" accent4="accent4" accent5="accent5" accent6="accent6" hlink="hlink" folHlink="folHlink"/>
  <p:sldLayoutIdLst>
    <p:sldLayoutId id="2147483673"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 id="2147483687" r:id="rId14"/>
    <p:sldLayoutId id="2147483688" r:id="rId15"/>
    <p:sldLayoutId id="2147483689" r:id="rId16"/>
    <p:sldLayoutId id="2147483690" r:id="rId17"/>
    <p:sldLayoutId id="2147483691" r:id="rId18"/>
    <p:sldLayoutId id="2147483692" r:id="rId19"/>
    <p:sldLayoutId id="2147483693" r:id="rId20"/>
    <p:sldLayoutId id="2147483694" r:id="rId21"/>
    <p:sldLayoutId id="2147483721" r:id="rId22"/>
  </p:sldLayoutIdLst>
  <p:transition spd="med"/>
  <p:hf hdr="0" ftr="0" dt="0"/>
  <p:txStyles>
    <p:titleStyle>
      <a:lvl1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1pPr>
      <a:lvl2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2pPr>
      <a:lvl3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3pPr>
      <a:lvl4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4pPr>
      <a:lvl5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5pPr>
      <a:lvl6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6pPr>
      <a:lvl7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7pPr>
      <a:lvl8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8pPr>
      <a:lvl9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9pPr>
    </p:titleStyle>
    <p:bodyStyle>
      <a:lvl1pPr marL="4572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1pPr>
      <a:lvl2pPr marL="9144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2pPr>
      <a:lvl3pPr marL="13716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3pPr>
      <a:lvl4pPr marL="18288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4pPr>
      <a:lvl5pPr marL="22860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5pPr>
      <a:lvl6pPr marL="27432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6pPr>
      <a:lvl7pPr marL="32004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7pPr>
      <a:lvl8pPr marL="36576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8pPr>
      <a:lvl9pPr marL="41148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9pPr>
    </p:bodyStyle>
    <p:otherStyle>
      <a:lvl1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1pPr>
      <a:lvl2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2pPr>
      <a:lvl3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3pPr>
      <a:lvl4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4pPr>
      <a:lvl5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5pPr>
      <a:lvl6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6pPr>
      <a:lvl7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7pPr>
      <a:lvl8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8pPr>
      <a:lvl9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5"/>
            <a:ext cx="7886700" cy="994172"/>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628650" y="4767264"/>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F49AC661-DA12-4DCC-A175-CD7119E3D144}" type="datetimeFigureOut">
              <a:rPr lang="zh-CN" altLang="en-US" smtClean="0"/>
              <a:t>2020/11/2</a:t>
            </a:fld>
            <a:endParaRPr lang="zh-CN" altLang="en-US"/>
          </a:p>
        </p:txBody>
      </p:sp>
      <p:sp>
        <p:nvSpPr>
          <p:cNvPr id="5" name="Footer Placeholder 4"/>
          <p:cNvSpPr>
            <a:spLocks noGrp="1"/>
          </p:cNvSpPr>
          <p:nvPr>
            <p:ph type="ftr" sz="quarter" idx="3"/>
          </p:nvPr>
        </p:nvSpPr>
        <p:spPr>
          <a:xfrm>
            <a:off x="3028950" y="4767264"/>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4767264"/>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468749C4-2DA5-490A-8D7C-824EA239C7AE}" type="slidenum">
              <a:rPr lang="zh-CN" altLang="en-US" smtClean="0"/>
              <a:t>‹#›</a:t>
            </a:fld>
            <a:endParaRPr lang="zh-CN" altLang="en-US"/>
          </a:p>
        </p:txBody>
      </p:sp>
    </p:spTree>
    <p:extLst>
      <p:ext uri="{BB962C8B-B14F-4D97-AF65-F5344CB8AC3E}">
        <p14:creationId xmlns:p14="http://schemas.microsoft.com/office/powerpoint/2010/main" val="153484985"/>
      </p:ext>
    </p:extLst>
  </p:cSld>
  <p:clrMap bg1="lt1" tx1="dk1" bg2="lt2" tx2="dk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FFAE231C-46EC-4243-9E5F-71BEBBD38316}" type="datetime1">
              <a:rPr lang="en-US" smtClean="0"/>
              <a:t>11/2/20</a:t>
            </a:fld>
            <a:endParaRPr lang="en-US" dirty="0"/>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3910224498"/>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Lst>
  <p:hf hdr="0" ftr="0" dt="0"/>
  <p:txStyles>
    <p:titleStyle>
      <a:lvl1pPr algn="ctr" defTabSz="685800" rtl="0" eaLnBrk="1" latinLnBrk="0" hangingPunct="1">
        <a:spcBef>
          <a:spcPct val="0"/>
        </a:spcBef>
        <a:buNone/>
        <a:defRPr sz="3300" kern="1200">
          <a:solidFill>
            <a:schemeClr val="tx1"/>
          </a:solidFill>
          <a:latin typeface="+mj-lt"/>
          <a:ea typeface="+mj-ea"/>
          <a:cs typeface="+mj-cs"/>
        </a:defRPr>
      </a:lvl1pPr>
    </p:titleStyle>
    <p:bodyStyle>
      <a:lvl1pPr marL="257175" indent="-257175" algn="l" defTabSz="685800" rtl="0" eaLnBrk="1" latinLnBrk="0" hangingPunct="1">
        <a:spcBef>
          <a:spcPct val="20000"/>
        </a:spcBef>
        <a:buFont typeface="Arial"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en.wikipedia.org/wiki/Transdisciplinarity"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https://www.getyourguide.com/activity/corfu-l405/from-corfu-boat-cruise-to-antipaxos-island-the-blue-caves-t152748?utm_force=0"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8.jpeg"/><Relationship Id="rId5" Type="http://schemas.openxmlformats.org/officeDocument/2006/relationships/hyperlink" Target="http://www.amazon.com/exec/obidos/ASIN/0306803208/braipick-20" TargetMode="External"/><Relationship Id="rId4" Type="http://schemas.openxmlformats.org/officeDocument/2006/relationships/image" Target="../media/image17.jpe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18.jpeg"/><Relationship Id="rId4" Type="http://schemas.openxmlformats.org/officeDocument/2006/relationships/hyperlink" Target="http://www.amazon.com/exec/obidos/ASIN/0306803208/braipick-20"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5.png"/><Relationship Id="rId2" Type="http://schemas.openxmlformats.org/officeDocument/2006/relationships/image" Target="../media/image22.png"/><Relationship Id="rId1" Type="http://schemas.openxmlformats.org/officeDocument/2006/relationships/slideLayout" Target="../slideLayouts/slideLayout9.xml"/><Relationship Id="rId6" Type="http://schemas.openxmlformats.org/officeDocument/2006/relationships/hyperlink" Target="https://lara.epfl.ch/w/_media/sav17:lecturecise10.pdf" TargetMode="External"/><Relationship Id="rId5" Type="http://schemas.openxmlformats.org/officeDocument/2006/relationships/hyperlink" Target="https://en.wikipedia.org/wiki/George_Boole" TargetMode="External"/><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hyperlink" Target="https://www.euclideanspace.com/maths/discrete/types/hott/index.htm" TargetMode="External"/><Relationship Id="rId1" Type="http://schemas.openxmlformats.org/officeDocument/2006/relationships/slideLayout" Target="../slideLayouts/slideLayout9.xml"/><Relationship Id="rId6" Type="http://schemas.openxmlformats.org/officeDocument/2006/relationships/image" Target="../media/image29.png"/><Relationship Id="rId5" Type="http://schemas.openxmlformats.org/officeDocument/2006/relationships/image" Target="../media/image28.png"/><Relationship Id="rId10" Type="http://schemas.openxmlformats.org/officeDocument/2006/relationships/hyperlink" Target="https://www.euclideanspace.com/maths/discrete/category/comparing/equivalence/index.htm" TargetMode="External"/><Relationship Id="rId4" Type="http://schemas.openxmlformats.org/officeDocument/2006/relationships/image" Target="../media/image27.png"/><Relationship Id="rId9" Type="http://schemas.openxmlformats.org/officeDocument/2006/relationships/hyperlink" Target="https://www.euclideanspace.com/maths/discrete/category/comparing/isomorphism/index.htm"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hyperlink" Target="https://en.wikipedia.org/wiki/W._Ross_Ashby" TargetMode="External"/><Relationship Id="rId1" Type="http://schemas.openxmlformats.org/officeDocument/2006/relationships/slideLayout" Target="../slideLayouts/slideLayout9.xml"/><Relationship Id="rId6" Type="http://schemas.openxmlformats.org/officeDocument/2006/relationships/hyperlink" Target="http://users.sussex.ac.uk/~philh/pubs/Ratio2.pdf" TargetMode="External"/><Relationship Id="rId5" Type="http://schemas.openxmlformats.org/officeDocument/2006/relationships/image" Target="../media/image34.jpeg"/><Relationship Id="rId4" Type="http://schemas.openxmlformats.org/officeDocument/2006/relationships/image" Target="../media/image33.jpeg"/></Relationships>
</file>

<file path=ppt/slides/_rels/slide1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hyperlink" Target="http://users.sussex.ac.uk/~philh/pubs/Ratio2.pdf" TargetMode="External"/><Relationship Id="rId1" Type="http://schemas.openxmlformats.org/officeDocument/2006/relationships/slideLayout" Target="../slideLayouts/slideLayout9.xml"/><Relationship Id="rId6" Type="http://schemas.openxmlformats.org/officeDocument/2006/relationships/image" Target="../media/image37.jpeg"/><Relationship Id="rId5" Type="http://schemas.openxmlformats.org/officeDocument/2006/relationships/hyperlink" Target="https://en.wikipedia.org/wiki/Royal_Institution" TargetMode="External"/><Relationship Id="rId4" Type="http://schemas.openxmlformats.org/officeDocument/2006/relationships/image" Target="../media/image36.png"/></Relationships>
</file>

<file path=ppt/slides/_rels/slide1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hyperlink" Target="https://en.wikipedia.org/wiki/W._Ross_Ashby" TargetMode="External"/><Relationship Id="rId1" Type="http://schemas.openxmlformats.org/officeDocument/2006/relationships/slideLayout" Target="../slideLayouts/slideLayout9.xml"/><Relationship Id="rId5" Type="http://schemas.openxmlformats.org/officeDocument/2006/relationships/image" Target="../media/image40.png"/><Relationship Id="rId4" Type="http://schemas.openxmlformats.org/officeDocument/2006/relationships/image" Target="../media/image39.png"/></Relationships>
</file>

<file path=ppt/slides/_rels/slide1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18.xml.rels><?xml version="1.0" encoding="UTF-8" standalone="yes"?>
<Relationships xmlns="http://schemas.openxmlformats.org/package/2006/relationships"><Relationship Id="rId3" Type="http://schemas.openxmlformats.org/officeDocument/2006/relationships/hyperlink" Target="https://en.wikipedia.org/wiki/Power_set" TargetMode="External"/><Relationship Id="rId2" Type="http://schemas.openxmlformats.org/officeDocument/2006/relationships/hyperlink" Target="https://en.wikipedia.org/wiki/Hasse_diagram" TargetMode="External"/><Relationship Id="rId1" Type="http://schemas.openxmlformats.org/officeDocument/2006/relationships/slideLayout" Target="../slideLayouts/slideLayout9.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hyperlink" Target="https://en.wikipedia.org/wiki/Partially_ordered_set" TargetMode="External"/></Relationships>
</file>

<file path=ppt/slides/_rels/slide19.xml.rels><?xml version="1.0" encoding="UTF-8" standalone="yes"?>
<Relationships xmlns="http://schemas.openxmlformats.org/package/2006/relationships"><Relationship Id="rId8" Type="http://schemas.openxmlformats.org/officeDocument/2006/relationships/image" Target="../media/image47.gif"/><Relationship Id="rId13" Type="http://schemas.openxmlformats.org/officeDocument/2006/relationships/image" Target="../media/image51.png"/><Relationship Id="rId3" Type="http://schemas.openxmlformats.org/officeDocument/2006/relationships/hyperlink" Target="http://kmr.csc.kth.se/wp/research/math-rehab/learning-object-repository/category-theory/limits-and-colimits/" TargetMode="External"/><Relationship Id="rId7" Type="http://schemas.openxmlformats.org/officeDocument/2006/relationships/hyperlink" Target="https://en.wikipedia.org/wiki/Partially_ordered_set" TargetMode="External"/><Relationship Id="rId12" Type="http://schemas.openxmlformats.org/officeDocument/2006/relationships/hyperlink" Target="http://kmr.csc.kth.se/wp-uploads/2011/01/Numbers-are-Naturally-Related-to-Music.png"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46.png"/><Relationship Id="rId11" Type="http://schemas.openxmlformats.org/officeDocument/2006/relationships/image" Target="../media/image50.png"/><Relationship Id="rId5" Type="http://schemas.openxmlformats.org/officeDocument/2006/relationships/hyperlink" Target="https://youtu.be/DwAFZb8juMQ?t=3" TargetMode="External"/><Relationship Id="rId10" Type="http://schemas.openxmlformats.org/officeDocument/2006/relationships/image" Target="../media/image49.png"/><Relationship Id="rId4" Type="http://schemas.openxmlformats.org/officeDocument/2006/relationships/image" Target="../media/image45.png"/><Relationship Id="rId9" Type="http://schemas.openxmlformats.org/officeDocument/2006/relationships/image" Target="../media/image48.png"/><Relationship Id="rId14" Type="http://schemas.openxmlformats.org/officeDocument/2006/relationships/hyperlink" Target="https://en.wikipedia.org/wiki/Category_theory#Natural_transformations_2"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52.png"/><Relationship Id="rId7" Type="http://schemas.openxmlformats.org/officeDocument/2006/relationships/hyperlink" Target="https://www.d.umn.edu/~jgreene/masters_reports/Ondrej%20Z%20Thesis.pdf"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hyperlink" Target="https://core.ac.uk/download/pdf/82625192.pdf" TargetMode="External"/><Relationship Id="rId4" Type="http://schemas.openxmlformats.org/officeDocument/2006/relationships/image" Target="../media/image53.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8" Type="http://schemas.openxmlformats.org/officeDocument/2006/relationships/hyperlink" Target="https://en.wikipedia.org/wiki/Integer" TargetMode="External"/><Relationship Id="rId13" Type="http://schemas.openxmlformats.org/officeDocument/2006/relationships/hyperlink" Target="https://en.wikipedia.org/wiki/Fundamental_theorem_of_arithmetic#cite_note-5" TargetMode="External"/><Relationship Id="rId18" Type="http://schemas.openxmlformats.org/officeDocument/2006/relationships/hyperlink" Target="https://en.wikipedia.org/wiki/Complex_number" TargetMode="External"/><Relationship Id="rId26" Type="http://schemas.openxmlformats.org/officeDocument/2006/relationships/hyperlink" Target="https://en.wikipedia.org/wiki/Interval_(mathematics)" TargetMode="External"/><Relationship Id="rId3" Type="http://schemas.openxmlformats.org/officeDocument/2006/relationships/hyperlink" Target="http://home.datacomm.ch/kerguelen/monadology/monadology.html#2" TargetMode="External"/><Relationship Id="rId21" Type="http://schemas.openxmlformats.org/officeDocument/2006/relationships/hyperlink" Target="https://en.wikipedia.org/wiki/Imaginary_part" TargetMode="External"/><Relationship Id="rId7" Type="http://schemas.openxmlformats.org/officeDocument/2006/relationships/hyperlink" Target="https://en.wikipedia.org/wiki/Number_theory" TargetMode="External"/><Relationship Id="rId12" Type="http://schemas.openxmlformats.org/officeDocument/2006/relationships/hyperlink" Target="https://en.wikipedia.org/wiki/Fundamental_theorem_of_arithmetic#cite_note-4" TargetMode="External"/><Relationship Id="rId17" Type="http://schemas.openxmlformats.org/officeDocument/2006/relationships/hyperlink" Target="https://en.wikipedia.org/wiki/Polynomial" TargetMode="External"/><Relationship Id="rId25" Type="http://schemas.openxmlformats.org/officeDocument/2006/relationships/hyperlink" Target="https://en.wikipedia.org/wiki/Fundamental_theorem_of_calculus#cite_note-Spivak-1" TargetMode="External"/><Relationship Id="rId2" Type="http://schemas.openxmlformats.org/officeDocument/2006/relationships/notesSlide" Target="../notesSlides/notesSlide9.xml"/><Relationship Id="rId16" Type="http://schemas.openxmlformats.org/officeDocument/2006/relationships/hyperlink" Target="https://en.wikipedia.org/wiki/Constant_polynomial" TargetMode="External"/><Relationship Id="rId20" Type="http://schemas.openxmlformats.org/officeDocument/2006/relationships/hyperlink" Target="https://en.wikipedia.org/wiki/Root_of_a_function" TargetMode="External"/><Relationship Id="rId1" Type="http://schemas.openxmlformats.org/officeDocument/2006/relationships/slideLayout" Target="../slideLayouts/slideLayout2.xml"/><Relationship Id="rId6" Type="http://schemas.openxmlformats.org/officeDocument/2006/relationships/hyperlink" Target="https://en.wikipedia.org/wiki/Fundamental_theorem_of_arithmetic" TargetMode="External"/><Relationship Id="rId11" Type="http://schemas.openxmlformats.org/officeDocument/2006/relationships/hyperlink" Target="https://en.wikipedia.org/wiki/Up_to" TargetMode="External"/><Relationship Id="rId24" Type="http://schemas.openxmlformats.org/officeDocument/2006/relationships/hyperlink" Target="https://en.wikipedia.org/wiki/Continuous_function" TargetMode="External"/><Relationship Id="rId5" Type="http://schemas.openxmlformats.org/officeDocument/2006/relationships/hyperlink" Target="http://home.datacomm.ch/kerguelen/monadology/monadology.html#3" TargetMode="External"/><Relationship Id="rId15" Type="http://schemas.openxmlformats.org/officeDocument/2006/relationships/hyperlink" Target="https://en.wikipedia.org/wiki/Fundamental_theorem_of_algebra" TargetMode="External"/><Relationship Id="rId23" Type="http://schemas.openxmlformats.org/officeDocument/2006/relationships/hyperlink" Target="https://en.wikipedia.org/wiki/Antiderivative" TargetMode="External"/><Relationship Id="rId28" Type="http://schemas.openxmlformats.org/officeDocument/2006/relationships/hyperlink" Target="https://en.wikipedia.org/wiki/Numerical_integration" TargetMode="External"/><Relationship Id="rId10" Type="http://schemas.openxmlformats.org/officeDocument/2006/relationships/hyperlink" Target="https://en.wikipedia.org/wiki/Prime_number" TargetMode="External"/><Relationship Id="rId19" Type="http://schemas.openxmlformats.org/officeDocument/2006/relationships/hyperlink" Target="https://en.wikipedia.org/wiki/Coefficient" TargetMode="External"/><Relationship Id="rId4" Type="http://schemas.openxmlformats.org/officeDocument/2006/relationships/image" Target="../media/image55.gif"/><Relationship Id="rId9" Type="http://schemas.openxmlformats.org/officeDocument/2006/relationships/hyperlink" Target="https://en.wikipedia.org/wiki/Fundamental_theorem_of_arithmetic#cite_note-3" TargetMode="External"/><Relationship Id="rId14" Type="http://schemas.openxmlformats.org/officeDocument/2006/relationships/hyperlink" Target="https://en.wikipedia.org/wiki/Fundamental_theorem_of_arithmetic#cite_note-6" TargetMode="External"/><Relationship Id="rId22" Type="http://schemas.openxmlformats.org/officeDocument/2006/relationships/hyperlink" Target="https://en.wikipedia.org/wiki/Fundamental_theorem_of_calculus" TargetMode="External"/><Relationship Id="rId27" Type="http://schemas.openxmlformats.org/officeDocument/2006/relationships/hyperlink" Target="https://en.wikipedia.org/wiki/Symbolic_integration" TargetMode="External"/></Relationships>
</file>

<file path=ppt/slides/_rels/slide23.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hyperlink" Target="http://home.datacomm.ch/kerguelen/monadology/monadology.html#2" TargetMode="External"/><Relationship Id="rId7" Type="http://schemas.openxmlformats.org/officeDocument/2006/relationships/hyperlink" Target="https://www.math3ma.com/blog/matrices-as-tensor-network-diagrams"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hyperlink" Target="http://home.datacomm.ch/kerguelen/monadology/monadology.html#3" TargetMode="External"/><Relationship Id="rId4" Type="http://schemas.openxmlformats.org/officeDocument/2006/relationships/image" Target="../media/image55.gif"/></Relationships>
</file>

<file path=ppt/slides/_rels/slide24.xml.rels><?xml version="1.0" encoding="UTF-8" standalone="yes"?>
<Relationships xmlns="http://schemas.openxmlformats.org/package/2006/relationships"><Relationship Id="rId8" Type="http://schemas.openxmlformats.org/officeDocument/2006/relationships/image" Target="../media/image59.jpeg"/><Relationship Id="rId3" Type="http://schemas.openxmlformats.org/officeDocument/2006/relationships/hyperlink" Target="http://home.datacomm.ch/kerguelen/monadology/monadology.html#2" TargetMode="External"/><Relationship Id="rId7" Type="http://schemas.openxmlformats.org/officeDocument/2006/relationships/image" Target="../media/image58.jpe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hyperlink" Target="https://www.math3ma.com/blog/matrices-as-tensor-network-diagrams" TargetMode="External"/><Relationship Id="rId11" Type="http://schemas.openxmlformats.org/officeDocument/2006/relationships/image" Target="../media/image62.jpeg"/><Relationship Id="rId5" Type="http://schemas.openxmlformats.org/officeDocument/2006/relationships/hyperlink" Target="http://home.datacomm.ch/kerguelen/monadology/monadology.html#3" TargetMode="External"/><Relationship Id="rId10" Type="http://schemas.openxmlformats.org/officeDocument/2006/relationships/image" Target="../media/image61.jpeg"/><Relationship Id="rId4" Type="http://schemas.openxmlformats.org/officeDocument/2006/relationships/image" Target="../media/image55.gif"/><Relationship Id="rId9" Type="http://schemas.openxmlformats.org/officeDocument/2006/relationships/image" Target="../media/image60.jpeg"/></Relationships>
</file>

<file path=ppt/slides/_rels/slide2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hyperlink" Target="https://en.wikipedia.org/wiki/Double-aspect_theory"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hyperlink" Target="https://courses.lumenlearning.com/introchem/chapter/exothermic-and-endothermic-processes/" TargetMode="External"/><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2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hyperlink" Target="https://courses.lumenlearning.com/introchem/chapter/exothermic-and-endothermic-processes/" TargetMode="External"/><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28.xml.rels><?xml version="1.0" encoding="UTF-8" standalone="yes"?>
<Relationships xmlns="http://schemas.openxmlformats.org/package/2006/relationships"><Relationship Id="rId3" Type="http://schemas.openxmlformats.org/officeDocument/2006/relationships/hyperlink" Target="https://news.ycombinator.com/item?id=19714189" TargetMode="External"/><Relationship Id="rId7" Type="http://schemas.openxmlformats.org/officeDocument/2006/relationships/image" Target="../media/image67.png"/><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hyperlink" Target="https://youtu.be/3hspKYIn5ds?t=162" TargetMode="External"/><Relationship Id="rId5" Type="http://schemas.openxmlformats.org/officeDocument/2006/relationships/image" Target="../media/image66.png"/><Relationship Id="rId4" Type="http://schemas.openxmlformats.org/officeDocument/2006/relationships/hyperlink" Target="https://youtu.be/3hspKYIn5ds?t=29" TargetMode="Externa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kubernetes.io/docs/concepts/overview/what-is-kubernetes/"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hyperlink" Target="https://www.manhattanrarebooks.com/pages/books/958/james-clerk-maxwell/on-governors?soldItem=true" TargetMode="External"/><Relationship Id="rId5" Type="http://schemas.openxmlformats.org/officeDocument/2006/relationships/image" Target="../media/image3.png"/><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s://speakerdeck.com/glebec/lambda-calc-talk-frontside-version?slide=66"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33.xml.rels><?xml version="1.0" encoding="UTF-8" standalone="yes"?>
<Relationships xmlns="http://schemas.openxmlformats.org/package/2006/relationships"><Relationship Id="rId3" Type="http://schemas.openxmlformats.org/officeDocument/2006/relationships/hyperlink" Target="https://speakerdeck.com/glebec/lambda-calc-talk-frontside-version?slide=66"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s://en.wikipedia.org/wiki/%CE%A0-calculus"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hyperlink" Target="https://en.wikipedia.org/wiki/%CE%A0-calculus"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70.png"/><Relationship Id="rId4" Type="http://schemas.openxmlformats.org/officeDocument/2006/relationships/image" Target="../media/image69.png"/></Relationships>
</file>

<file path=ppt/slides/_rels/slide38.xml.rels><?xml version="1.0" encoding="UTF-8" standalone="yes"?>
<Relationships xmlns="http://schemas.openxmlformats.org/package/2006/relationships"><Relationship Id="rId8" Type="http://schemas.openxmlformats.org/officeDocument/2006/relationships/hyperlink" Target="https://en.wikipedia.org/wiki/Coq" TargetMode="External"/><Relationship Id="rId3" Type="http://schemas.openxmlformats.org/officeDocument/2006/relationships/hyperlink" Target="http://www.matching-logic.org/index.php/Matching_Logic" TargetMode="External"/><Relationship Id="rId7" Type="http://schemas.openxmlformats.org/officeDocument/2006/relationships/image" Target="../media/image72.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hyperlink" Target="https://en.wikipedia.org/wiki/Agda_(programming_language)" TargetMode="External"/><Relationship Id="rId11" Type="http://schemas.openxmlformats.org/officeDocument/2006/relationships/image" Target="../media/image74.png"/><Relationship Id="rId5" Type="http://schemas.openxmlformats.org/officeDocument/2006/relationships/image" Target="../media/image71.png"/><Relationship Id="rId10" Type="http://schemas.openxmlformats.org/officeDocument/2006/relationships/hyperlink" Target="http://www.kframework.org/index.php/Main_Page" TargetMode="External"/><Relationship Id="rId4" Type="http://schemas.openxmlformats.org/officeDocument/2006/relationships/hyperlink" Target="http://www.matching-logic.org/index.php/File:Logics.png" TargetMode="External"/><Relationship Id="rId9" Type="http://schemas.openxmlformats.org/officeDocument/2006/relationships/image" Target="../media/image73.png"/></Relationships>
</file>

<file path=ppt/slides/_rels/slide39.xml.rels><?xml version="1.0" encoding="UTF-8" standalone="yes"?>
<Relationships xmlns="http://schemas.openxmlformats.org/package/2006/relationships"><Relationship Id="rId3" Type="http://schemas.openxmlformats.org/officeDocument/2006/relationships/image" Target="../media/image75.png"/><Relationship Id="rId7" Type="http://schemas.openxmlformats.org/officeDocument/2006/relationships/hyperlink" Target="https://en.wikipedia.org/wiki/Grigore_Rosu" TargetMode="External"/><Relationship Id="rId2" Type="http://schemas.openxmlformats.org/officeDocument/2006/relationships/notesSlide" Target="../notesSlides/notesSlide22.xml"/><Relationship Id="rId1" Type="http://schemas.openxmlformats.org/officeDocument/2006/relationships/slideLayout" Target="../slideLayouts/slideLayout34.xml"/><Relationship Id="rId6" Type="http://schemas.openxmlformats.org/officeDocument/2006/relationships/hyperlink" Target="https://dblp.uni-trier.de/pid/02/1438-2.html" TargetMode="External"/><Relationship Id="rId5" Type="http://schemas.openxmlformats.org/officeDocument/2006/relationships/image" Target="../media/image76.png"/><Relationship Id="rId4" Type="http://schemas.openxmlformats.org/officeDocument/2006/relationships/hyperlink" Target="https://runtimeverification.com/"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s://dblp.uni-trier.de/pid/02/1438-2.html" TargetMode="External"/><Relationship Id="rId2" Type="http://schemas.openxmlformats.org/officeDocument/2006/relationships/image" Target="../media/image77.png"/><Relationship Id="rId1" Type="http://schemas.openxmlformats.org/officeDocument/2006/relationships/slideLayout" Target="../slideLayouts/slideLayout34.xml"/><Relationship Id="rId4" Type="http://schemas.openxmlformats.org/officeDocument/2006/relationships/hyperlink" Target="https://en.wikipedia.org/wiki/Grigore_Rosu" TargetMode="External"/></Relationships>
</file>

<file path=ppt/slides/_rels/slide4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45.xml"/><Relationship Id="rId6" Type="http://schemas.openxmlformats.org/officeDocument/2006/relationships/hyperlink" Target="http://fsl.cs.illinois.edu/index.php/From_Rewriting_Logic,_to_Programming_Language_Semantics,_to_Program_Verification" TargetMode="External"/><Relationship Id="rId5" Type="http://schemas.openxmlformats.org/officeDocument/2006/relationships/hyperlink" Target="https://en.wikipedia.org/wiki/Grigore_Rosu" TargetMode="External"/><Relationship Id="rId4" Type="http://schemas.openxmlformats.org/officeDocument/2006/relationships/image" Target="../media/image80.png"/></Relationships>
</file>

<file path=ppt/slides/_rels/slide4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3.xml"/><Relationship Id="rId1" Type="http://schemas.openxmlformats.org/officeDocument/2006/relationships/slideLayout" Target="../slideLayouts/slideLayout45.xml"/><Relationship Id="rId5" Type="http://schemas.openxmlformats.org/officeDocument/2006/relationships/hyperlink" Target="http://fsl.cs.illinois.edu/index.php/From_Rewriting_Logic,_to_Programming_Language_Semantics,_to_Program_Verification" TargetMode="External"/><Relationship Id="rId4" Type="http://schemas.openxmlformats.org/officeDocument/2006/relationships/hyperlink" Target="https://en.wikipedia.org/wiki/Grigore_Rosu" TargetMode="Externa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hyperlink" Target="https://en.wikipedia.org/wiki/File:John_Dewey_cph.3a51565.jpg" TargetMode="External"/><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hyperlink" Target="https://en.wikisource.org/wiki/Page:Democracy_and_Education.djvu/427" TargetMode="External"/><Relationship Id="rId4" Type="http://schemas.openxmlformats.org/officeDocument/2006/relationships/image" Target="../media/image82.jpeg"/></Relationships>
</file>

<file path=ppt/slides/_rels/slide46.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hyperlink" Target="https://en.wikipedia.org/wiki/The_Human_Use_of_Human_Beings" TargetMode="External"/></Relationships>
</file>

<file path=ppt/slides/_rels/slide47.xml.rels><?xml version="1.0" encoding="UTF-8" standalone="yes"?>
<Relationships xmlns="http://schemas.openxmlformats.org/package/2006/relationships"><Relationship Id="rId8" Type="http://schemas.openxmlformats.org/officeDocument/2006/relationships/hyperlink" Target="https://en.wikipedia.org/wiki/Willard_Gibbs" TargetMode="External"/><Relationship Id="rId13" Type="http://schemas.openxmlformats.org/officeDocument/2006/relationships/hyperlink" Target="https://en.wikipedia.org/wiki/Entropy" TargetMode="External"/><Relationship Id="rId3" Type="http://schemas.openxmlformats.org/officeDocument/2006/relationships/image" Target="../media/image83.jpeg"/><Relationship Id="rId7" Type="http://schemas.openxmlformats.org/officeDocument/2006/relationships/image" Target="../media/image84.png"/><Relationship Id="rId12" Type="http://schemas.openxmlformats.org/officeDocument/2006/relationships/hyperlink" Target="https://en.wikipedia.org/wiki/Internal_energy" TargetMode="External"/><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hyperlink" Target="https://en.wikipedia.org/wiki/Negentropy" TargetMode="External"/><Relationship Id="rId11" Type="http://schemas.openxmlformats.org/officeDocument/2006/relationships/hyperlink" Target="https://en.wikipedia.org/wiki/Dissipated_energy" TargetMode="External"/><Relationship Id="rId5" Type="http://schemas.openxmlformats.org/officeDocument/2006/relationships/hyperlink" Target="https://en.wikipedia.org/wiki/The_Human_Use_of_Human_Beings" TargetMode="External"/><Relationship Id="rId10" Type="http://schemas.openxmlformats.org/officeDocument/2006/relationships/hyperlink" Target="https://en.wikipedia.org/wiki/Volume" TargetMode="External"/><Relationship Id="rId4" Type="http://schemas.openxmlformats.org/officeDocument/2006/relationships/hyperlink" Target="https://en.wikipedia.org/wiki/Negentropic" TargetMode="External"/><Relationship Id="rId9" Type="http://schemas.openxmlformats.org/officeDocument/2006/relationships/hyperlink" Target="https://en.wikipedia.org/wiki/Thermodynamic_free_energy" TargetMode="External"/><Relationship Id="rId14" Type="http://schemas.openxmlformats.org/officeDocument/2006/relationships/hyperlink" Target="https://en.wikipedia.org/wiki/Gibbs_energy" TargetMode="External"/></Relationships>
</file>

<file path=ppt/slides/_rels/slide4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hyperlink" Target="https://www.d.umn.edu/~jgreene/masters_reports/Ondrej%20Z%20Thesis.pdf" TargetMode="External"/></Relationships>
</file>

<file path=ppt/slides/_rels/slide4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89.jpeg"/><Relationship Id="rId4" Type="http://schemas.openxmlformats.org/officeDocument/2006/relationships/hyperlink" Target="https://www.frontiersin.org/articles/10.3389/fpsyg.2019.02688/full"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hyperlink" Target="https://www.frontiersin.org/articles/10.3389/fpsyg.2019.02688/full" TargetMode="External"/><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90.jpeg"/></Relationships>
</file>

<file path=ppt/slides/_rels/slide51.xml.rels><?xml version="1.0" encoding="UTF-8" standalone="yes"?>
<Relationships xmlns="http://schemas.openxmlformats.org/package/2006/relationships"><Relationship Id="rId3" Type="http://schemas.openxmlformats.org/officeDocument/2006/relationships/hyperlink" Target="https://www.frontiersin.org/articles/10.3389/fpsyg.2019.02688/full" TargetMode="External"/><Relationship Id="rId7" Type="http://schemas.openxmlformats.org/officeDocument/2006/relationships/image" Target="../media/image92.jpe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hyperlink" Target="https://www.frontiersin.org/files/Articles/493866/fpsyg-10-02688-HTML/image_m/fpsyg-10-02688-g004.jpg" TargetMode="External"/><Relationship Id="rId5" Type="http://schemas.openxmlformats.org/officeDocument/2006/relationships/image" Target="../media/image91.jpeg"/><Relationship Id="rId4" Type="http://schemas.openxmlformats.org/officeDocument/2006/relationships/hyperlink" Target="https://www.frontiersin.org/files/Articles/493866/fpsyg-10-02688-HTML/image_m/fpsyg-10-02688-g003.jpg" TargetMode="External"/></Relationships>
</file>

<file path=ppt/slides/_rels/slide52.xml.rels><?xml version="1.0" encoding="UTF-8" standalone="yes"?>
<Relationships xmlns="http://schemas.openxmlformats.org/package/2006/relationships"><Relationship Id="rId3" Type="http://schemas.openxmlformats.org/officeDocument/2006/relationships/hyperlink" Target="https://arxiv.org/abs/1902.09469" TargetMode="External"/><Relationship Id="rId7" Type="http://schemas.openxmlformats.org/officeDocument/2006/relationships/image" Target="../media/image93.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hyperlink" Target="https://arxiv.org/pdf/1902.09469.pdf" TargetMode="External"/><Relationship Id="rId5" Type="http://schemas.openxmlformats.org/officeDocument/2006/relationships/hyperlink" Target="https://arxiv.org/search/cs?searchtype=author&amp;query=Garrabrant%2C+S" TargetMode="External"/><Relationship Id="rId4" Type="http://schemas.openxmlformats.org/officeDocument/2006/relationships/hyperlink" Target="https://arxiv.org/search/cs?searchtype=author&amp;query=Demski%2C+A" TargetMode="External"/></Relationships>
</file>

<file path=ppt/slides/_rels/slide53.xml.rels><?xml version="1.0" encoding="UTF-8" standalone="yes"?>
<Relationships xmlns="http://schemas.openxmlformats.org/package/2006/relationships"><Relationship Id="rId3" Type="http://schemas.openxmlformats.org/officeDocument/2006/relationships/hyperlink" Target="https://youtu.be/DisD9ftUyCk?t=240" TargetMode="External"/><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94.png"/></Relationships>
</file>

<file path=ppt/slides/_rels/slide54.xml.rels><?xml version="1.0" encoding="UTF-8" standalone="yes"?>
<Relationships xmlns="http://schemas.openxmlformats.org/package/2006/relationships"><Relationship Id="rId3" Type="http://schemas.openxmlformats.org/officeDocument/2006/relationships/hyperlink" Target="https://youtu.be/9QveBbn7t_c" TargetMode="External"/><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95.png"/></Relationships>
</file>

<file path=ppt/slides/_rels/slide55.xml.rels><?xml version="1.0" encoding="UTF-8" standalone="yes"?>
<Relationships xmlns="http://schemas.openxmlformats.org/package/2006/relationships"><Relationship Id="rId8" Type="http://schemas.openxmlformats.org/officeDocument/2006/relationships/hyperlink" Target="http://home.datacomm.ch/kerguelen/monadology/" TargetMode="External"/><Relationship Id="rId3" Type="http://schemas.openxmlformats.org/officeDocument/2006/relationships/hyperlink" Target="http://home.datacomm.ch/kerguelen/monadology/monadology.html" TargetMode="External"/><Relationship Id="rId7" Type="http://schemas.openxmlformats.org/officeDocument/2006/relationships/hyperlink" Target="http://home.datacomm.ch/kerguelen/monadology/monadology.html#3" TargetMode="External"/><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55.gif"/><Relationship Id="rId5" Type="http://schemas.openxmlformats.org/officeDocument/2006/relationships/hyperlink" Target="http://home.datacomm.ch/kerguelen/monadology/monadology.html#2" TargetMode="External"/><Relationship Id="rId10" Type="http://schemas.openxmlformats.org/officeDocument/2006/relationships/image" Target="../media/image98.png"/><Relationship Id="rId4" Type="http://schemas.openxmlformats.org/officeDocument/2006/relationships/image" Target="../media/image96.gif"/><Relationship Id="rId9" Type="http://schemas.openxmlformats.org/officeDocument/2006/relationships/image" Target="../media/image97.gif"/></Relationships>
</file>

<file path=ppt/slides/_rels/slide56.xml.rels><?xml version="1.0" encoding="UTF-8" standalone="yes"?>
<Relationships xmlns="http://schemas.openxmlformats.org/package/2006/relationships"><Relationship Id="rId3" Type="http://schemas.openxmlformats.org/officeDocument/2006/relationships/hyperlink" Target="https://en.wikipedia.org/wiki/File:WilliamRowanHamilton.jpeg" TargetMode="External"/><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100.png"/><Relationship Id="rId4" Type="http://schemas.openxmlformats.org/officeDocument/2006/relationships/image" Target="../media/image99.jpeg"/></Relationships>
</file>

<file path=ppt/slides/_rels/slide57.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hyperlink" Target="https://www.mdpi.com/2227-7390/6/9/152" TargetMode="External"/><Relationship Id="rId7" Type="http://schemas.openxmlformats.org/officeDocument/2006/relationships/hyperlink" Target="https://www.researchgate.net/profile/Anna_Vysotskaya" TargetMode="External"/><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102.png"/><Relationship Id="rId5" Type="http://schemas.openxmlformats.org/officeDocument/2006/relationships/hyperlink" Target="file:///Users/bkoo/Downloads/mathematics-06-00152-1.pdf" TargetMode="External"/><Relationship Id="rId4" Type="http://schemas.openxmlformats.org/officeDocument/2006/relationships/image" Target="../media/image101.png"/></Relationships>
</file>

<file path=ppt/slides/_rels/slide58.xml.rels><?xml version="1.0" encoding="UTF-8" standalone="yes"?>
<Relationships xmlns="http://schemas.openxmlformats.org/package/2006/relationships"><Relationship Id="rId3" Type="http://schemas.openxmlformats.org/officeDocument/2006/relationships/hyperlink" Target="https://www.vectorstock.com/royalty-free-vector/ouroboros-snake-eating-its-own-tail-eternity-or-vector-12076546" TargetMode="External"/><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104.png"/></Relationships>
</file>

<file path=ppt/slides/_rels/slide59.xml.rels><?xml version="1.0" encoding="UTF-8" standalone="yes"?>
<Relationships xmlns="http://schemas.openxmlformats.org/package/2006/relationships"><Relationship Id="rId8" Type="http://schemas.openxmlformats.org/officeDocument/2006/relationships/image" Target="../media/image105.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04.pn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106.png"/></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7"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9.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s://dspace.mit.edu/handle/1721.1/11173" TargetMode="External"/></Relationships>
</file>

<file path=ppt/slides/_rels/slide60.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hyperlink" Target="https://www.paladion.net/devsecops" TargetMode="External"/><Relationship Id="rId1" Type="http://schemas.openxmlformats.org/officeDocument/2006/relationships/slideLayout" Target="../slideLayouts/slideLayout2.xml"/><Relationship Id="rId4" Type="http://schemas.openxmlformats.org/officeDocument/2006/relationships/hyperlink" Target="https://www.paladion.net/" TargetMode="External"/></Relationships>
</file>

<file path=ppt/slides/_rels/slide61.xml.rels><?xml version="1.0" encoding="UTF-8" standalone="yes"?>
<Relationships xmlns="http://schemas.openxmlformats.org/package/2006/relationships"><Relationship Id="rId8" Type="http://schemas.openxmlformats.org/officeDocument/2006/relationships/hyperlink" Target="http://web.mit.edu/afs/athena.mit.edu/course/16/16.399/www/" TargetMode="External"/><Relationship Id="rId3" Type="http://schemas.openxmlformats.org/officeDocument/2006/relationships/hyperlink" Target="https://www.di.ens.fr/~cousot/COUSOTpapers/POPL77.shtml" TargetMode="External"/><Relationship Id="rId7" Type="http://schemas.openxmlformats.org/officeDocument/2006/relationships/image" Target="../media/image112.png"/><Relationship Id="rId2" Type="http://schemas.openxmlformats.org/officeDocument/2006/relationships/image" Target="../media/image108.png"/><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10" Type="http://schemas.openxmlformats.org/officeDocument/2006/relationships/hyperlink" Target="http://web.mit.edu/afs/athena.mit.edu/course/16/16.399/www" TargetMode="External"/><Relationship Id="rId4" Type="http://schemas.openxmlformats.org/officeDocument/2006/relationships/image" Target="../media/image109.png"/><Relationship Id="rId9" Type="http://schemas.openxmlformats.org/officeDocument/2006/relationships/hyperlink" Target="http://web.mit.edu/afs/athena.mit.edu/course/16/16.399/www/#schedule" TargetMode="External"/></Relationships>
</file>

<file path=ppt/slides/_rels/slide62.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tiff"/><Relationship Id="rId1" Type="http://schemas.openxmlformats.org/officeDocument/2006/relationships/slideLayout" Target="../slideLayouts/slideLayout9.xml"/><Relationship Id="rId4" Type="http://schemas.openxmlformats.org/officeDocument/2006/relationships/image" Target="../media/image115.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4.xml.rels><?xml version="1.0" encoding="UTF-8" standalone="yes"?>
<Relationships xmlns="http://schemas.openxmlformats.org/package/2006/relationships"><Relationship Id="rId3" Type="http://schemas.openxmlformats.org/officeDocument/2006/relationships/hyperlink" Target="https://youtu.be/UUQ8xYWR4do?t=1311" TargetMode="External"/><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116.png"/></Relationships>
</file>

<file path=ppt/slides/_rels/slide65.xml.rels><?xml version="1.0" encoding="UTF-8" standalone="yes"?>
<Relationships xmlns="http://schemas.openxmlformats.org/package/2006/relationships"><Relationship Id="rId3" Type="http://schemas.openxmlformats.org/officeDocument/2006/relationships/image" Target="../media/image117.jpeg"/><Relationship Id="rId7" Type="http://schemas.openxmlformats.org/officeDocument/2006/relationships/image" Target="../media/image121.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120.png"/><Relationship Id="rId5" Type="http://schemas.openxmlformats.org/officeDocument/2006/relationships/image" Target="../media/image119.png"/><Relationship Id="rId4" Type="http://schemas.openxmlformats.org/officeDocument/2006/relationships/image" Target="../media/image118.pn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8.xml.rels><?xml version="1.0" encoding="UTF-8" standalone="yes"?>
<Relationships xmlns="http://schemas.openxmlformats.org/package/2006/relationships"><Relationship Id="rId3" Type="http://schemas.openxmlformats.org/officeDocument/2006/relationships/hyperlink" Target="https://dzone.com/" TargetMode="External"/><Relationship Id="rId2" Type="http://schemas.openxmlformats.org/officeDocument/2006/relationships/hyperlink" Target="https://dzone.com/articles/learn-how-to-setup-a-cicd-pipeline-from-scratch" TargetMode="External"/><Relationship Id="rId1" Type="http://schemas.openxmlformats.org/officeDocument/2006/relationships/slideLayout" Target="../slideLayouts/slideLayout18.xml"/><Relationship Id="rId6" Type="http://schemas.openxmlformats.org/officeDocument/2006/relationships/image" Target="../media/image124.png"/><Relationship Id="rId5" Type="http://schemas.openxmlformats.org/officeDocument/2006/relationships/image" Target="../media/image123.png"/><Relationship Id="rId4" Type="http://schemas.openxmlformats.org/officeDocument/2006/relationships/image" Target="../media/image122.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slideLayout" Target="../slideLayouts/slideLayout9.xml"/><Relationship Id="rId5" Type="http://schemas.openxmlformats.org/officeDocument/2006/relationships/image" Target="../media/image11.png"/><Relationship Id="rId4" Type="http://schemas.openxmlformats.org/officeDocument/2006/relationships/image" Target="../media/image10.png"/></Relationships>
</file>

<file path=ppt/slides/_rels/slide70.xml.rels><?xml version="1.0" encoding="UTF-8" standalone="yes"?>
<Relationships xmlns="http://schemas.openxmlformats.org/package/2006/relationships"><Relationship Id="rId3" Type="http://schemas.openxmlformats.org/officeDocument/2006/relationships/hyperlink" Target="https://dzone.com/" TargetMode="External"/><Relationship Id="rId2" Type="http://schemas.openxmlformats.org/officeDocument/2006/relationships/hyperlink" Target="https://dzone.com/articles/learn-how-to-setup-a-cicd-pipeline-from-scratch" TargetMode="External"/><Relationship Id="rId1" Type="http://schemas.openxmlformats.org/officeDocument/2006/relationships/slideLayout" Target="../slideLayouts/slideLayout18.xml"/><Relationship Id="rId4" Type="http://schemas.openxmlformats.org/officeDocument/2006/relationships/image" Target="../media/image125.png"/></Relationships>
</file>

<file path=ppt/slides/_rels/slide71.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hyperlink" Target="https://youtu.be/p7-U1_E_j3w" TargetMode="External"/><Relationship Id="rId1" Type="http://schemas.openxmlformats.org/officeDocument/2006/relationships/slideLayout" Target="../slideLayouts/slideLayout32.xml"/><Relationship Id="rId5" Type="http://schemas.openxmlformats.org/officeDocument/2006/relationships/image" Target="../media/image128.png"/><Relationship Id="rId4" Type="http://schemas.openxmlformats.org/officeDocument/2006/relationships/image" Target="../media/image127.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3.xml.rels><?xml version="1.0" encoding="UTF-8" standalone="yes"?>
<Relationships xmlns="http://schemas.openxmlformats.org/package/2006/relationships"><Relationship Id="rId3" Type="http://schemas.openxmlformats.org/officeDocument/2006/relationships/hyperlink" Target="https://towardsdatascience.com/cap-theorem-and-distributed-database-management-systems-5c2be977950e" TargetMode="External"/><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image" Target="../media/image130.png"/><Relationship Id="rId4" Type="http://schemas.openxmlformats.org/officeDocument/2006/relationships/image" Target="../media/image129.jpeg"/></Relationships>
</file>

<file path=ppt/slides/_rels/slide74.xml.rels><?xml version="1.0" encoding="UTF-8" standalone="yes"?>
<Relationships xmlns="http://schemas.openxmlformats.org/package/2006/relationships"><Relationship Id="rId3" Type="http://schemas.openxmlformats.org/officeDocument/2006/relationships/hyperlink" Target="https://youtu.be/1ZqhiwEAtTA" TargetMode="External"/><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132.png"/><Relationship Id="rId5" Type="http://schemas.openxmlformats.org/officeDocument/2006/relationships/hyperlink" Target="https://www.researchgate.net/figure/The-composition-and-structure-of-cybernetics_fig4_300131568" TargetMode="External"/><Relationship Id="rId4" Type="http://schemas.openxmlformats.org/officeDocument/2006/relationships/image" Target="../media/image131.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en.wikipedia.org/wiki/George_Boole" TargetMode="External"/><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s://www.researchgate.net/figure/Norbert-Wiener-with-cybernetic-bug-Palomilla_fig1_282182445" TargetMode="External"/><Relationship Id="rId1" Type="http://schemas.openxmlformats.org/officeDocument/2006/relationships/slideLayout" Target="../slideLayouts/slideLayout2.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5" name="Google Shape;55;p13"/>
          <p:cNvSpPr txBox="1">
            <a:spLocks noGrp="1"/>
          </p:cNvSpPr>
          <p:nvPr>
            <p:ph type="subTitle" idx="1"/>
          </p:nvPr>
        </p:nvSpPr>
        <p:spPr>
          <a:xfrm>
            <a:off x="311700" y="4381499"/>
            <a:ext cx="8520600" cy="67531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800" dirty="0"/>
              <a:t>Ben Koo</a:t>
            </a:r>
            <a:endParaRPr sz="1800" dirty="0"/>
          </a:p>
          <a:p>
            <a:pPr marL="0" lvl="0" indent="0" algn="ctr" rtl="0">
              <a:spcBef>
                <a:spcPts val="0"/>
              </a:spcBef>
              <a:spcAft>
                <a:spcPts val="0"/>
              </a:spcAft>
              <a:buNone/>
            </a:pPr>
            <a:r>
              <a:rPr lang="en" sz="1800" dirty="0"/>
              <a:t>November </a:t>
            </a:r>
            <a:r>
              <a:rPr lang="en-US" sz="1800" dirty="0"/>
              <a:t>2</a:t>
            </a:r>
            <a:r>
              <a:rPr lang="en" sz="1800" dirty="0"/>
              <a:t>, 2020</a:t>
            </a:r>
            <a:endParaRPr sz="1800" dirty="0"/>
          </a:p>
        </p:txBody>
      </p:sp>
      <p:sp>
        <p:nvSpPr>
          <p:cNvPr id="4" name="Title 3">
            <a:extLst>
              <a:ext uri="{FF2B5EF4-FFF2-40B4-BE49-F238E27FC236}">
                <a16:creationId xmlns:a16="http://schemas.microsoft.com/office/drawing/2014/main" id="{1778AC7B-051D-2B49-8909-49087DA0D032}"/>
              </a:ext>
            </a:extLst>
          </p:cNvPr>
          <p:cNvSpPr>
            <a:spLocks noGrp="1"/>
          </p:cNvSpPr>
          <p:nvPr>
            <p:ph type="ctrTitle"/>
          </p:nvPr>
        </p:nvSpPr>
        <p:spPr>
          <a:xfrm>
            <a:off x="226208" y="158181"/>
            <a:ext cx="8520600" cy="942732"/>
          </a:xfrm>
        </p:spPr>
        <p:txBody>
          <a:bodyPr/>
          <a:lstStyle/>
          <a:p>
            <a:r>
              <a:rPr lang="zh-TW" altLang="en-US" sz="2400" dirty="0"/>
              <a:t>超越学科界限的认知基础</a:t>
            </a:r>
            <a:br>
              <a:rPr lang="zh-TW" altLang="en-US" sz="2400" dirty="0"/>
            </a:br>
            <a:r>
              <a:rPr lang="en-US" sz="2400" dirty="0">
                <a:hlinkClick r:id="rId3"/>
              </a:rPr>
              <a:t>Transdisciplinary</a:t>
            </a:r>
            <a:r>
              <a:rPr lang="en-US" sz="2400" dirty="0"/>
              <a:t> Cognitive Foundation</a:t>
            </a:r>
            <a:endParaRPr lang="en-TW" sz="1800" dirty="0"/>
          </a:p>
        </p:txBody>
      </p:sp>
      <p:sp>
        <p:nvSpPr>
          <p:cNvPr id="5" name="Title 3">
            <a:extLst>
              <a:ext uri="{FF2B5EF4-FFF2-40B4-BE49-F238E27FC236}">
                <a16:creationId xmlns:a16="http://schemas.microsoft.com/office/drawing/2014/main" id="{9F03AB05-1401-C943-9DE5-97CC8E8ED3F7}"/>
              </a:ext>
            </a:extLst>
          </p:cNvPr>
          <p:cNvSpPr txBox="1">
            <a:spLocks/>
          </p:cNvSpPr>
          <p:nvPr/>
        </p:nvSpPr>
        <p:spPr>
          <a:xfrm>
            <a:off x="311700" y="3174999"/>
            <a:ext cx="8520600" cy="120649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br>
              <a:rPr lang="en-US" sz="2400" dirty="0"/>
            </a:br>
            <a:r>
              <a:rPr lang="en-US" sz="1800" dirty="0"/>
              <a:t>Cybernetics:</a:t>
            </a:r>
            <a:br>
              <a:rPr lang="en-US" sz="1800" dirty="0"/>
            </a:br>
            <a:r>
              <a:rPr lang="en-US" sz="1800" dirty="0"/>
              <a:t>Control and Communication</a:t>
            </a:r>
            <a:br>
              <a:rPr lang="en-US" sz="1800" dirty="0"/>
            </a:br>
            <a:r>
              <a:rPr lang="en-US" sz="1800" dirty="0"/>
              <a:t>Week 08</a:t>
            </a:r>
            <a:endParaRPr lang="en-TW" sz="1800" dirty="0"/>
          </a:p>
        </p:txBody>
      </p:sp>
      <p:sp>
        <p:nvSpPr>
          <p:cNvPr id="7" name="TextBox 6">
            <a:extLst>
              <a:ext uri="{FF2B5EF4-FFF2-40B4-BE49-F238E27FC236}">
                <a16:creationId xmlns:a16="http://schemas.microsoft.com/office/drawing/2014/main" id="{587DBCE5-3F18-8D46-B031-7508156F153E}"/>
              </a:ext>
            </a:extLst>
          </p:cNvPr>
          <p:cNvSpPr txBox="1"/>
          <p:nvPr/>
        </p:nvSpPr>
        <p:spPr>
          <a:xfrm>
            <a:off x="7314717" y="3032697"/>
            <a:ext cx="1563248" cy="215444"/>
          </a:xfrm>
          <a:prstGeom prst="rect">
            <a:avLst/>
          </a:prstGeom>
          <a:noFill/>
        </p:spPr>
        <p:txBody>
          <a:bodyPr wrap="none" rtlCol="0">
            <a:spAutoFit/>
          </a:bodyPr>
          <a:lstStyle/>
          <a:p>
            <a:r>
              <a:rPr lang="en-TW" sz="800" dirty="0"/>
              <a:t>Image Source: </a:t>
            </a:r>
            <a:r>
              <a:rPr lang="en-TW" sz="800" dirty="0">
                <a:hlinkClick r:id="rId4"/>
              </a:rPr>
              <a:t>Get your guide</a:t>
            </a:r>
            <a:endParaRPr lang="en-TW" sz="800" dirty="0"/>
          </a:p>
        </p:txBody>
      </p:sp>
      <p:sp>
        <p:nvSpPr>
          <p:cNvPr id="8" name="Oval 7">
            <a:extLst>
              <a:ext uri="{FF2B5EF4-FFF2-40B4-BE49-F238E27FC236}">
                <a16:creationId xmlns:a16="http://schemas.microsoft.com/office/drawing/2014/main" id="{01D02631-2D6D-CB40-8752-433854F7EA2D}"/>
              </a:ext>
            </a:extLst>
          </p:cNvPr>
          <p:cNvSpPr/>
          <p:nvPr/>
        </p:nvSpPr>
        <p:spPr>
          <a:xfrm>
            <a:off x="2695744" y="1382948"/>
            <a:ext cx="2064696" cy="1999034"/>
          </a:xfrm>
          <a:prstGeom prst="ellipse">
            <a:avLst/>
          </a:prstGeom>
          <a:solidFill>
            <a:schemeClr val="tx1">
              <a:alpha val="50000"/>
            </a:schemeClr>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050" dirty="0"/>
              <a:t>Safety</a:t>
            </a:r>
          </a:p>
          <a:p>
            <a:pPr algn="ctr"/>
            <a:endParaRPr lang="en-TW" sz="1050" dirty="0"/>
          </a:p>
          <a:p>
            <a:pPr algn="ctr"/>
            <a:r>
              <a:rPr lang="en-TW" sz="1050" dirty="0"/>
              <a:t>Nothing </a:t>
            </a:r>
          </a:p>
          <a:p>
            <a:pPr algn="ctr"/>
            <a:r>
              <a:rPr lang="en-TW" sz="1050" dirty="0"/>
              <a:t>bad happens</a:t>
            </a:r>
          </a:p>
        </p:txBody>
      </p:sp>
      <p:sp>
        <p:nvSpPr>
          <p:cNvPr id="9" name="Oval 8">
            <a:extLst>
              <a:ext uri="{FF2B5EF4-FFF2-40B4-BE49-F238E27FC236}">
                <a16:creationId xmlns:a16="http://schemas.microsoft.com/office/drawing/2014/main" id="{D4083B31-36D6-7342-9CAA-B1E67FBD64EA}"/>
              </a:ext>
            </a:extLst>
          </p:cNvPr>
          <p:cNvSpPr/>
          <p:nvPr/>
        </p:nvSpPr>
        <p:spPr>
          <a:xfrm>
            <a:off x="4163370" y="1382948"/>
            <a:ext cx="2064696" cy="1999034"/>
          </a:xfrm>
          <a:prstGeom prst="ellipse">
            <a:avLst/>
          </a:prstGeom>
          <a:noFill/>
          <a:ln w="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050" dirty="0">
                <a:solidFill>
                  <a:schemeClr val="tx1"/>
                </a:solidFill>
              </a:rPr>
              <a:t>Liveness</a:t>
            </a:r>
          </a:p>
          <a:p>
            <a:pPr algn="ctr"/>
            <a:endParaRPr lang="en-TW" sz="1050" dirty="0">
              <a:solidFill>
                <a:schemeClr val="tx1"/>
              </a:solidFill>
            </a:endParaRPr>
          </a:p>
          <a:p>
            <a:pPr algn="ctr"/>
            <a:r>
              <a:rPr lang="en-TW" sz="1050" dirty="0">
                <a:solidFill>
                  <a:schemeClr val="tx1"/>
                </a:solidFill>
              </a:rPr>
              <a:t>Some </a:t>
            </a:r>
          </a:p>
          <a:p>
            <a:pPr algn="ctr"/>
            <a:r>
              <a:rPr lang="en-TW" sz="1050" dirty="0">
                <a:solidFill>
                  <a:schemeClr val="tx1"/>
                </a:solidFill>
              </a:rPr>
              <a:t>Good Things</a:t>
            </a:r>
          </a:p>
          <a:p>
            <a:pPr algn="ctr"/>
            <a:r>
              <a:rPr lang="en-US" sz="1050" dirty="0">
                <a:solidFill>
                  <a:schemeClr val="tx1"/>
                </a:solidFill>
              </a:rPr>
              <a:t>M</a:t>
            </a:r>
            <a:r>
              <a:rPr lang="en-TW" sz="1050" dirty="0">
                <a:solidFill>
                  <a:schemeClr val="tx1"/>
                </a:solidFill>
              </a:rPr>
              <a:t>ust Happen</a:t>
            </a:r>
          </a:p>
        </p:txBody>
      </p:sp>
      <p:sp>
        <p:nvSpPr>
          <p:cNvPr id="2" name="Slide Number Placeholder 1">
            <a:extLst>
              <a:ext uri="{FF2B5EF4-FFF2-40B4-BE49-F238E27FC236}">
                <a16:creationId xmlns:a16="http://schemas.microsoft.com/office/drawing/2014/main" id="{7F8E25CB-675D-DB40-8C3A-1D4D43B7F52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a:t>
            </a:fld>
            <a:endParaRPr lang="en"/>
          </a:p>
        </p:txBody>
      </p:sp>
    </p:spTree>
    <p:extLst>
      <p:ext uri="{BB962C8B-B14F-4D97-AF65-F5344CB8AC3E}">
        <p14:creationId xmlns:p14="http://schemas.microsoft.com/office/powerpoint/2010/main" val="24124326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What3Words"/>
          <p:cNvSpPr txBox="1">
            <a:spLocks noGrp="1"/>
          </p:cNvSpPr>
          <p:nvPr>
            <p:ph type="title"/>
          </p:nvPr>
        </p:nvSpPr>
        <p:spPr>
          <a:prstGeom prst="rect">
            <a:avLst/>
          </a:prstGeom>
        </p:spPr>
        <p:txBody>
          <a:bodyPr/>
          <a:lstStyle/>
          <a:p>
            <a:pPr algn="ctr"/>
            <a:r>
              <a:rPr lang="en-US" dirty="0"/>
              <a:t>A few books on Cybernetics</a:t>
            </a:r>
            <a:endParaRPr dirty="0"/>
          </a:p>
        </p:txBody>
      </p:sp>
      <p:sp>
        <p:nvSpPr>
          <p:cNvPr id="3" name="Slide Number Placeholder 2">
            <a:extLst>
              <a:ext uri="{FF2B5EF4-FFF2-40B4-BE49-F238E27FC236}">
                <a16:creationId xmlns:a16="http://schemas.microsoft.com/office/drawing/2014/main" id="{33F96C0E-5CF0-7749-83C3-FF4E5D9F0BD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a:t>
            </a:fld>
            <a:endParaRPr lang="en" dirty="0"/>
          </a:p>
        </p:txBody>
      </p:sp>
      <p:pic>
        <p:nvPicPr>
          <p:cNvPr id="4" name="Picture 3">
            <a:extLst>
              <a:ext uri="{FF2B5EF4-FFF2-40B4-BE49-F238E27FC236}">
                <a16:creationId xmlns:a16="http://schemas.microsoft.com/office/drawing/2014/main" id="{17261397-10F7-1648-B2EE-EEE1097E53C3}"/>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820163" y="1527435"/>
            <a:ext cx="1730592" cy="2626073"/>
          </a:xfrm>
          <a:prstGeom prst="rect">
            <a:avLst/>
          </a:prstGeom>
        </p:spPr>
      </p:pic>
      <p:pic>
        <p:nvPicPr>
          <p:cNvPr id="5" name="Picture 4">
            <a:extLst>
              <a:ext uri="{FF2B5EF4-FFF2-40B4-BE49-F238E27FC236}">
                <a16:creationId xmlns:a16="http://schemas.microsoft.com/office/drawing/2014/main" id="{34164B94-D94F-974C-A0A1-DD90276FBB3A}"/>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836026" y="1527435"/>
            <a:ext cx="1493257" cy="2626073"/>
          </a:xfrm>
          <a:prstGeom prst="rect">
            <a:avLst/>
          </a:prstGeom>
        </p:spPr>
      </p:pic>
      <p:pic>
        <p:nvPicPr>
          <p:cNvPr id="23553" name="Picture 1" descr="cover">
            <a:extLst>
              <a:ext uri="{FF2B5EF4-FFF2-40B4-BE49-F238E27FC236}">
                <a16:creationId xmlns:a16="http://schemas.microsoft.com/office/drawing/2014/main" id="{FA858C77-DB2B-4E41-BE1A-01A9A7753ECC}"/>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6648029" y="1527434"/>
            <a:ext cx="1824429" cy="2626073"/>
          </a:xfrm>
          <a:prstGeom prst="rect">
            <a:avLst/>
          </a:prstGeom>
          <a:noFill/>
          <a:extLst>
            <a:ext uri="{909E8E84-426E-40DD-AFC4-6F175D3DCCD1}">
              <a14:hiddenFill xmlns:a14="http://schemas.microsoft.com/office/drawing/2010/main">
                <a:solidFill>
                  <a:srgbClr val="FFFFFF"/>
                </a:solidFill>
              </a14:hiddenFill>
            </a:ext>
          </a:extLst>
        </p:spPr>
      </p:pic>
      <p:pic>
        <p:nvPicPr>
          <p:cNvPr id="23555" name="Picture 3" descr="The Human Use of Human Beings: Cybernetics Pioneer Norbert Wiener on Communication, Control, and the Morality of Our Machines">
            <a:hlinkClick r:id="rId5"/>
            <a:extLst>
              <a:ext uri="{FF2B5EF4-FFF2-40B4-BE49-F238E27FC236}">
                <a16:creationId xmlns:a16="http://schemas.microsoft.com/office/drawing/2014/main" id="{051900F3-E69E-8D4B-847F-4C257F3AA65B}"/>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2869501" y="1527434"/>
            <a:ext cx="1647779" cy="26260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00642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0AFDC22-9761-F447-8077-93E734C6891B}"/>
              </a:ext>
            </a:extLst>
          </p:cNvPr>
          <p:cNvPicPr>
            <a:picLocks noChangeAspect="1"/>
          </p:cNvPicPr>
          <p:nvPr/>
        </p:nvPicPr>
        <p:blipFill>
          <a:blip r:embed="rId2"/>
          <a:stretch>
            <a:fillRect/>
          </a:stretch>
        </p:blipFill>
        <p:spPr>
          <a:xfrm>
            <a:off x="2063609" y="1047606"/>
            <a:ext cx="2525722" cy="3812411"/>
          </a:xfrm>
          <a:prstGeom prst="rect">
            <a:avLst/>
          </a:prstGeom>
        </p:spPr>
      </p:pic>
      <p:sp>
        <p:nvSpPr>
          <p:cNvPr id="327" name="What3Words"/>
          <p:cNvSpPr txBox="1">
            <a:spLocks noGrp="1"/>
          </p:cNvSpPr>
          <p:nvPr>
            <p:ph type="title"/>
          </p:nvPr>
        </p:nvSpPr>
        <p:spPr>
          <a:prstGeom prst="rect">
            <a:avLst/>
          </a:prstGeom>
        </p:spPr>
        <p:txBody>
          <a:bodyPr/>
          <a:lstStyle/>
          <a:p>
            <a:pPr algn="ctr"/>
            <a:r>
              <a:rPr lang="en-US" dirty="0"/>
              <a:t>Wiener’s Cybernetics’s Tables of Content</a:t>
            </a:r>
            <a:endParaRPr dirty="0"/>
          </a:p>
        </p:txBody>
      </p:sp>
      <p:sp>
        <p:nvSpPr>
          <p:cNvPr id="3" name="Slide Number Placeholder 2">
            <a:extLst>
              <a:ext uri="{FF2B5EF4-FFF2-40B4-BE49-F238E27FC236}">
                <a16:creationId xmlns:a16="http://schemas.microsoft.com/office/drawing/2014/main" id="{33F96C0E-5CF0-7749-83C3-FF4E5D9F0BD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a:t>
            </a:fld>
            <a:endParaRPr lang="en" dirty="0"/>
          </a:p>
        </p:txBody>
      </p:sp>
      <p:pic>
        <p:nvPicPr>
          <p:cNvPr id="4" name="Picture 3">
            <a:extLst>
              <a:ext uri="{FF2B5EF4-FFF2-40B4-BE49-F238E27FC236}">
                <a16:creationId xmlns:a16="http://schemas.microsoft.com/office/drawing/2014/main" id="{17261397-10F7-1648-B2EE-EEE1097E53C3}"/>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59187" y="1017725"/>
            <a:ext cx="1188742" cy="1803847"/>
          </a:xfrm>
          <a:prstGeom prst="rect">
            <a:avLst/>
          </a:prstGeom>
        </p:spPr>
      </p:pic>
      <p:pic>
        <p:nvPicPr>
          <p:cNvPr id="9" name="Picture 3" descr="The Human Use of Human Beings: Cybernetics Pioneer Norbert Wiener on Communication, Control, and the Morality of Our Machines">
            <a:hlinkClick r:id="rId4"/>
            <a:extLst>
              <a:ext uri="{FF2B5EF4-FFF2-40B4-BE49-F238E27FC236}">
                <a16:creationId xmlns:a16="http://schemas.microsoft.com/office/drawing/2014/main" id="{6F9D15B8-7019-B94C-AD8B-A43290315A5C}"/>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7708841" y="1017725"/>
            <a:ext cx="1131858" cy="180384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0E85BDFF-8C24-4E47-A23E-F0F5572C185F}"/>
              </a:ext>
            </a:extLst>
          </p:cNvPr>
          <p:cNvPicPr>
            <a:picLocks noChangeAspect="1"/>
          </p:cNvPicPr>
          <p:nvPr/>
        </p:nvPicPr>
        <p:blipFill>
          <a:blip r:embed="rId6"/>
          <a:stretch>
            <a:fillRect/>
          </a:stretch>
        </p:blipFill>
        <p:spPr>
          <a:xfrm>
            <a:off x="4589331" y="1017725"/>
            <a:ext cx="3006719" cy="3812411"/>
          </a:xfrm>
          <a:prstGeom prst="rect">
            <a:avLst/>
          </a:prstGeom>
        </p:spPr>
      </p:pic>
      <p:sp>
        <p:nvSpPr>
          <p:cNvPr id="8" name="Oval 7">
            <a:extLst>
              <a:ext uri="{FF2B5EF4-FFF2-40B4-BE49-F238E27FC236}">
                <a16:creationId xmlns:a16="http://schemas.microsoft.com/office/drawing/2014/main" id="{3FB998C0-D349-FA45-B3BB-A443A7F51BBD}"/>
              </a:ext>
            </a:extLst>
          </p:cNvPr>
          <p:cNvSpPr/>
          <p:nvPr/>
        </p:nvSpPr>
        <p:spPr>
          <a:xfrm>
            <a:off x="3411416" y="2321170"/>
            <a:ext cx="266281" cy="140677"/>
          </a:xfrm>
          <a:prstGeom prst="ellipse">
            <a:avLst/>
          </a:prstGeom>
          <a:noFill/>
          <a:ln w="12700">
            <a:solidFill>
              <a:srgbClr val="FF00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4" name="Oval 13">
            <a:extLst>
              <a:ext uri="{FF2B5EF4-FFF2-40B4-BE49-F238E27FC236}">
                <a16:creationId xmlns:a16="http://schemas.microsoft.com/office/drawing/2014/main" id="{BACAE284-DFA6-5740-A465-0E9DC940E6B8}"/>
              </a:ext>
            </a:extLst>
          </p:cNvPr>
          <p:cNvSpPr/>
          <p:nvPr/>
        </p:nvSpPr>
        <p:spPr>
          <a:xfrm>
            <a:off x="2307771" y="2853591"/>
            <a:ext cx="571081" cy="140677"/>
          </a:xfrm>
          <a:prstGeom prst="ellipse">
            <a:avLst/>
          </a:prstGeom>
          <a:noFill/>
          <a:ln w="12700">
            <a:solidFill>
              <a:srgbClr val="FF00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5" name="Oval 14">
            <a:extLst>
              <a:ext uri="{FF2B5EF4-FFF2-40B4-BE49-F238E27FC236}">
                <a16:creationId xmlns:a16="http://schemas.microsoft.com/office/drawing/2014/main" id="{98DF86B1-48E4-D84C-858E-6E2377C9C004}"/>
              </a:ext>
            </a:extLst>
          </p:cNvPr>
          <p:cNvSpPr/>
          <p:nvPr/>
        </p:nvSpPr>
        <p:spPr>
          <a:xfrm>
            <a:off x="2760412" y="3186861"/>
            <a:ext cx="571081" cy="140677"/>
          </a:xfrm>
          <a:prstGeom prst="ellipse">
            <a:avLst/>
          </a:prstGeom>
          <a:noFill/>
          <a:ln w="12700">
            <a:solidFill>
              <a:srgbClr val="FF00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6" name="Oval 15">
            <a:extLst>
              <a:ext uri="{FF2B5EF4-FFF2-40B4-BE49-F238E27FC236}">
                <a16:creationId xmlns:a16="http://schemas.microsoft.com/office/drawing/2014/main" id="{FE22F515-ADF5-4247-932C-AA96E9DD9185}"/>
              </a:ext>
            </a:extLst>
          </p:cNvPr>
          <p:cNvSpPr/>
          <p:nvPr/>
        </p:nvSpPr>
        <p:spPr>
          <a:xfrm>
            <a:off x="2760412" y="3531449"/>
            <a:ext cx="571081" cy="140677"/>
          </a:xfrm>
          <a:prstGeom prst="ellipse">
            <a:avLst/>
          </a:prstGeom>
          <a:noFill/>
          <a:ln w="12700">
            <a:solidFill>
              <a:srgbClr val="FF00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7" name="Oval 16">
            <a:extLst>
              <a:ext uri="{FF2B5EF4-FFF2-40B4-BE49-F238E27FC236}">
                <a16:creationId xmlns:a16="http://schemas.microsoft.com/office/drawing/2014/main" id="{63CA190D-2CA5-2647-A2D2-1034B4ABFC13}"/>
              </a:ext>
            </a:extLst>
          </p:cNvPr>
          <p:cNvSpPr/>
          <p:nvPr/>
        </p:nvSpPr>
        <p:spPr>
          <a:xfrm>
            <a:off x="2958868" y="4377185"/>
            <a:ext cx="799216" cy="140677"/>
          </a:xfrm>
          <a:prstGeom prst="ellipse">
            <a:avLst/>
          </a:prstGeom>
          <a:noFill/>
          <a:ln w="12700">
            <a:solidFill>
              <a:srgbClr val="FF00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8" name="Oval 17">
            <a:extLst>
              <a:ext uri="{FF2B5EF4-FFF2-40B4-BE49-F238E27FC236}">
                <a16:creationId xmlns:a16="http://schemas.microsoft.com/office/drawing/2014/main" id="{D121435E-09A8-8B4B-8823-A820AE81146C}"/>
              </a:ext>
            </a:extLst>
          </p:cNvPr>
          <p:cNvSpPr/>
          <p:nvPr/>
        </p:nvSpPr>
        <p:spPr>
          <a:xfrm>
            <a:off x="2974884" y="4566420"/>
            <a:ext cx="799216" cy="122519"/>
          </a:xfrm>
          <a:prstGeom prst="ellipse">
            <a:avLst/>
          </a:prstGeom>
          <a:noFill/>
          <a:ln w="12700">
            <a:solidFill>
              <a:srgbClr val="FF00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9" name="Oval 18">
            <a:extLst>
              <a:ext uri="{FF2B5EF4-FFF2-40B4-BE49-F238E27FC236}">
                <a16:creationId xmlns:a16="http://schemas.microsoft.com/office/drawing/2014/main" id="{4D9BD162-847D-C449-B70F-1A35C8198AB4}"/>
              </a:ext>
            </a:extLst>
          </p:cNvPr>
          <p:cNvSpPr/>
          <p:nvPr/>
        </p:nvSpPr>
        <p:spPr>
          <a:xfrm>
            <a:off x="4878475" y="4443901"/>
            <a:ext cx="622132" cy="122519"/>
          </a:xfrm>
          <a:prstGeom prst="ellipse">
            <a:avLst/>
          </a:prstGeom>
          <a:noFill/>
          <a:ln w="12700">
            <a:solidFill>
              <a:srgbClr val="FF00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20" name="Oval 19">
            <a:extLst>
              <a:ext uri="{FF2B5EF4-FFF2-40B4-BE49-F238E27FC236}">
                <a16:creationId xmlns:a16="http://schemas.microsoft.com/office/drawing/2014/main" id="{FFA1F4FB-1F94-8F44-BE76-CD91DF9389CE}"/>
              </a:ext>
            </a:extLst>
          </p:cNvPr>
          <p:cNvSpPr/>
          <p:nvPr/>
        </p:nvSpPr>
        <p:spPr>
          <a:xfrm>
            <a:off x="5500607" y="2222953"/>
            <a:ext cx="488212" cy="122519"/>
          </a:xfrm>
          <a:prstGeom prst="ellipse">
            <a:avLst/>
          </a:prstGeom>
          <a:noFill/>
          <a:ln w="12700">
            <a:solidFill>
              <a:srgbClr val="FF00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21" name="Oval 20">
            <a:extLst>
              <a:ext uri="{FF2B5EF4-FFF2-40B4-BE49-F238E27FC236}">
                <a16:creationId xmlns:a16="http://schemas.microsoft.com/office/drawing/2014/main" id="{08A0451A-D2E4-204D-92DD-6C664265318E}"/>
              </a:ext>
            </a:extLst>
          </p:cNvPr>
          <p:cNvSpPr/>
          <p:nvPr/>
        </p:nvSpPr>
        <p:spPr>
          <a:xfrm>
            <a:off x="5184518" y="2821572"/>
            <a:ext cx="532994" cy="122519"/>
          </a:xfrm>
          <a:prstGeom prst="ellipse">
            <a:avLst/>
          </a:prstGeom>
          <a:noFill/>
          <a:ln w="12700">
            <a:solidFill>
              <a:srgbClr val="FF00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22" name="Oval 21">
            <a:extLst>
              <a:ext uri="{FF2B5EF4-FFF2-40B4-BE49-F238E27FC236}">
                <a16:creationId xmlns:a16="http://schemas.microsoft.com/office/drawing/2014/main" id="{1B17E013-781B-5447-990F-E4386672FC51}"/>
              </a:ext>
            </a:extLst>
          </p:cNvPr>
          <p:cNvSpPr/>
          <p:nvPr/>
        </p:nvSpPr>
        <p:spPr>
          <a:xfrm>
            <a:off x="4916786" y="2972857"/>
            <a:ext cx="1383024" cy="122519"/>
          </a:xfrm>
          <a:prstGeom prst="ellipse">
            <a:avLst/>
          </a:prstGeom>
          <a:noFill/>
          <a:ln w="12700">
            <a:solidFill>
              <a:srgbClr val="FF00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Tree>
    <p:extLst>
      <p:ext uri="{BB962C8B-B14F-4D97-AF65-F5344CB8AC3E}">
        <p14:creationId xmlns:p14="http://schemas.microsoft.com/office/powerpoint/2010/main" val="13065570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本框 17"/>
          <p:cNvSpPr txBox="1"/>
          <p:nvPr/>
        </p:nvSpPr>
        <p:spPr>
          <a:xfrm>
            <a:off x="381000" y="279812"/>
            <a:ext cx="8382000" cy="461665"/>
          </a:xfrm>
          <a:prstGeom prst="rect">
            <a:avLst/>
          </a:prstGeom>
          <a:noFill/>
        </p:spPr>
        <p:txBody>
          <a:bodyPr wrap="square" rtlCol="0">
            <a:spAutoFit/>
          </a:bodyPr>
          <a:lstStyle/>
          <a:p>
            <a:pPr marL="0" lvl="1" indent="0" algn="ctr" eaLnBrk="1" fontAlgn="auto" hangingPunct="1">
              <a:spcBef>
                <a:spcPts val="0"/>
              </a:spcBef>
              <a:spcAft>
                <a:spcPts val="0"/>
              </a:spcAft>
            </a:pPr>
            <a:r>
              <a:rPr lang="en-US" altLang="zh-CN" sz="2400" dirty="0">
                <a:solidFill>
                  <a:prstClr val="black"/>
                </a:solidFill>
                <a:latin typeface="Arial" panose="020B0604020202020204" pitchFamily="34" charset="0"/>
                <a:ea typeface="等线" charset="-122"/>
              </a:rPr>
              <a:t>The Analysis and Classification of Signs</a:t>
            </a:r>
            <a:endParaRPr lang="zh-CN" altLang="en-US" sz="1350" u="sng" kern="0" dirty="0">
              <a:solidFill>
                <a:srgbClr val="3A3A3A"/>
              </a:solidFill>
              <a:latin typeface="黑体" panose="02010609060101010101" pitchFamily="49" charset="-122"/>
              <a:ea typeface="黑体" panose="02010609060101010101" pitchFamily="49" charset="-122"/>
            </a:endParaRPr>
          </a:p>
        </p:txBody>
      </p:sp>
      <p:sp>
        <p:nvSpPr>
          <p:cNvPr id="2" name="Slide Number Placeholder 1">
            <a:extLst>
              <a:ext uri="{FF2B5EF4-FFF2-40B4-BE49-F238E27FC236}">
                <a16:creationId xmlns:a16="http://schemas.microsoft.com/office/drawing/2014/main" id="{AD922BBE-7CBF-5848-82B6-72710993AA69}"/>
              </a:ext>
            </a:extLst>
          </p:cNvPr>
          <p:cNvSpPr>
            <a:spLocks noGrp="1"/>
          </p:cNvSpPr>
          <p:nvPr>
            <p:ph type="sldNum" sz="quarter" idx="12"/>
          </p:nvPr>
        </p:nvSpPr>
        <p:spPr/>
        <p:txBody>
          <a:bodyPr/>
          <a:lstStyle/>
          <a:p>
            <a:fld id="{713C7D3C-22D2-7449-8935-5F36E8921380}" type="slidenum">
              <a:rPr lang="en-US" smtClean="0"/>
              <a:pPr/>
              <a:t>12</a:t>
            </a:fld>
            <a:endParaRPr lang="en-US" dirty="0"/>
          </a:p>
        </p:txBody>
      </p:sp>
      <p:pic>
        <p:nvPicPr>
          <p:cNvPr id="3" name="Picture 2">
            <a:extLst>
              <a:ext uri="{FF2B5EF4-FFF2-40B4-BE49-F238E27FC236}">
                <a16:creationId xmlns:a16="http://schemas.microsoft.com/office/drawing/2014/main" id="{D6E7E027-B3B0-1C43-9AC7-12F0E7DCACC7}"/>
              </a:ext>
            </a:extLst>
          </p:cNvPr>
          <p:cNvPicPr>
            <a:picLocks noChangeAspect="1"/>
          </p:cNvPicPr>
          <p:nvPr/>
        </p:nvPicPr>
        <p:blipFill>
          <a:blip r:embed="rId2"/>
          <a:stretch>
            <a:fillRect/>
          </a:stretch>
        </p:blipFill>
        <p:spPr>
          <a:xfrm>
            <a:off x="486137" y="897567"/>
            <a:ext cx="4298824" cy="3784268"/>
          </a:xfrm>
          <a:prstGeom prst="rect">
            <a:avLst/>
          </a:prstGeom>
        </p:spPr>
      </p:pic>
      <p:pic>
        <p:nvPicPr>
          <p:cNvPr id="4" name="Picture 3">
            <a:extLst>
              <a:ext uri="{FF2B5EF4-FFF2-40B4-BE49-F238E27FC236}">
                <a16:creationId xmlns:a16="http://schemas.microsoft.com/office/drawing/2014/main" id="{8FAC1BA1-7279-A540-96AC-D88172BCA257}"/>
              </a:ext>
            </a:extLst>
          </p:cNvPr>
          <p:cNvPicPr>
            <a:picLocks noChangeAspect="1"/>
          </p:cNvPicPr>
          <p:nvPr/>
        </p:nvPicPr>
        <p:blipFill>
          <a:blip r:embed="rId3"/>
          <a:stretch>
            <a:fillRect/>
          </a:stretch>
        </p:blipFill>
        <p:spPr>
          <a:xfrm>
            <a:off x="4807758" y="1005420"/>
            <a:ext cx="3955242" cy="1100377"/>
          </a:xfrm>
          <a:prstGeom prst="rect">
            <a:avLst/>
          </a:prstGeom>
        </p:spPr>
      </p:pic>
      <p:grpSp>
        <p:nvGrpSpPr>
          <p:cNvPr id="8" name="Group 7">
            <a:extLst>
              <a:ext uri="{FF2B5EF4-FFF2-40B4-BE49-F238E27FC236}">
                <a16:creationId xmlns:a16="http://schemas.microsoft.com/office/drawing/2014/main" id="{ADCBE5F8-A0DC-9740-B6B1-3F4E02F96B99}"/>
              </a:ext>
            </a:extLst>
          </p:cNvPr>
          <p:cNvGrpSpPr/>
          <p:nvPr/>
        </p:nvGrpSpPr>
        <p:grpSpPr>
          <a:xfrm>
            <a:off x="4970735" y="2222392"/>
            <a:ext cx="3742324" cy="965947"/>
            <a:chOff x="5004484" y="2219374"/>
            <a:chExt cx="3742324" cy="965947"/>
          </a:xfrm>
        </p:grpSpPr>
        <p:pic>
          <p:nvPicPr>
            <p:cNvPr id="6" name="Picture 5">
              <a:extLst>
                <a:ext uri="{FF2B5EF4-FFF2-40B4-BE49-F238E27FC236}">
                  <a16:creationId xmlns:a16="http://schemas.microsoft.com/office/drawing/2014/main" id="{22992452-43B9-5843-A2AD-D1ADC917ABB1}"/>
                </a:ext>
              </a:extLst>
            </p:cNvPr>
            <p:cNvPicPr>
              <a:picLocks noChangeAspect="1"/>
            </p:cNvPicPr>
            <p:nvPr/>
          </p:nvPicPr>
          <p:blipFill>
            <a:blip r:embed="rId4"/>
            <a:stretch>
              <a:fillRect/>
            </a:stretch>
          </p:blipFill>
          <p:spPr>
            <a:xfrm>
              <a:off x="5004485" y="2219374"/>
              <a:ext cx="3742323" cy="965947"/>
            </a:xfrm>
            <a:prstGeom prst="rect">
              <a:avLst/>
            </a:prstGeom>
          </p:spPr>
        </p:pic>
        <p:sp>
          <p:nvSpPr>
            <p:cNvPr id="7" name="Oval 6">
              <a:extLst>
                <a:ext uri="{FF2B5EF4-FFF2-40B4-BE49-F238E27FC236}">
                  <a16:creationId xmlns:a16="http://schemas.microsoft.com/office/drawing/2014/main" id="{3DE07720-4A17-2C42-BB3D-A3AD4B2D5195}"/>
                </a:ext>
              </a:extLst>
            </p:cNvPr>
            <p:cNvSpPr/>
            <p:nvPr/>
          </p:nvSpPr>
          <p:spPr>
            <a:xfrm>
              <a:off x="5004484" y="2778126"/>
              <a:ext cx="2160245" cy="19677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9" name="Oval 8">
              <a:extLst>
                <a:ext uri="{FF2B5EF4-FFF2-40B4-BE49-F238E27FC236}">
                  <a16:creationId xmlns:a16="http://schemas.microsoft.com/office/drawing/2014/main" id="{1813F075-9D40-A94E-A023-741010002F76}"/>
                </a:ext>
              </a:extLst>
            </p:cNvPr>
            <p:cNvSpPr/>
            <p:nvPr/>
          </p:nvSpPr>
          <p:spPr>
            <a:xfrm>
              <a:off x="5004485" y="2974895"/>
              <a:ext cx="1076772" cy="16119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0" name="Oval 9">
              <a:extLst>
                <a:ext uri="{FF2B5EF4-FFF2-40B4-BE49-F238E27FC236}">
                  <a16:creationId xmlns:a16="http://schemas.microsoft.com/office/drawing/2014/main" id="{CA3FCE03-1F75-174C-ABB1-BCF5C9341959}"/>
                </a:ext>
              </a:extLst>
            </p:cNvPr>
            <p:cNvSpPr/>
            <p:nvPr/>
          </p:nvSpPr>
          <p:spPr>
            <a:xfrm>
              <a:off x="7501796" y="2789701"/>
              <a:ext cx="1245011" cy="19677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sp>
        <p:nvSpPr>
          <p:cNvPr id="11" name="TextBox 10">
            <a:extLst>
              <a:ext uri="{FF2B5EF4-FFF2-40B4-BE49-F238E27FC236}">
                <a16:creationId xmlns:a16="http://schemas.microsoft.com/office/drawing/2014/main" id="{0AE6B930-8FC2-9F41-AF40-D4A79500D048}"/>
              </a:ext>
            </a:extLst>
          </p:cNvPr>
          <p:cNvSpPr txBox="1"/>
          <p:nvPr/>
        </p:nvSpPr>
        <p:spPr>
          <a:xfrm>
            <a:off x="1579833" y="4749961"/>
            <a:ext cx="5984331" cy="307777"/>
          </a:xfrm>
          <a:prstGeom prst="rect">
            <a:avLst/>
          </a:prstGeom>
          <a:noFill/>
        </p:spPr>
        <p:txBody>
          <a:bodyPr wrap="none" rtlCol="0">
            <a:spAutoFit/>
          </a:bodyPr>
          <a:lstStyle/>
          <a:p>
            <a:r>
              <a:rPr lang="en-TW" dirty="0"/>
              <a:t>Image Source: An Investigation of the Laws of Thought by </a:t>
            </a:r>
            <a:r>
              <a:rPr lang="en-TW" dirty="0">
                <a:hlinkClick r:id="rId5"/>
              </a:rPr>
              <a:t>George Boole</a:t>
            </a:r>
            <a:r>
              <a:rPr lang="en-TW" dirty="0"/>
              <a:t> </a:t>
            </a:r>
          </a:p>
        </p:txBody>
      </p:sp>
      <p:grpSp>
        <p:nvGrpSpPr>
          <p:cNvPr id="12" name="Group 11">
            <a:extLst>
              <a:ext uri="{FF2B5EF4-FFF2-40B4-BE49-F238E27FC236}">
                <a16:creationId xmlns:a16="http://schemas.microsoft.com/office/drawing/2014/main" id="{E8166120-09C3-8846-BD98-E464CB6CA017}"/>
              </a:ext>
            </a:extLst>
          </p:cNvPr>
          <p:cNvGrpSpPr/>
          <p:nvPr/>
        </p:nvGrpSpPr>
        <p:grpSpPr>
          <a:xfrm>
            <a:off x="5542871" y="3301763"/>
            <a:ext cx="2451593" cy="1182250"/>
            <a:chOff x="2809188" y="1034253"/>
            <a:chExt cx="3506770" cy="2102046"/>
          </a:xfrm>
        </p:grpSpPr>
        <p:pic>
          <p:nvPicPr>
            <p:cNvPr id="13" name="Picture 12">
              <a:hlinkClick r:id="rId6"/>
              <a:extLst>
                <a:ext uri="{FF2B5EF4-FFF2-40B4-BE49-F238E27FC236}">
                  <a16:creationId xmlns:a16="http://schemas.microsoft.com/office/drawing/2014/main" id="{30D33D6B-E6B9-B44A-B3A5-BE827B55C5B8}"/>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2947427" y="1034253"/>
              <a:ext cx="3249146" cy="2102046"/>
            </a:xfrm>
            <a:prstGeom prst="rect">
              <a:avLst/>
            </a:prstGeom>
          </p:spPr>
        </p:pic>
        <p:sp>
          <p:nvSpPr>
            <p:cNvPr id="14" name="Rectangle 13">
              <a:extLst>
                <a:ext uri="{FF2B5EF4-FFF2-40B4-BE49-F238E27FC236}">
                  <a16:creationId xmlns:a16="http://schemas.microsoft.com/office/drawing/2014/main" id="{777E3D02-3EAC-E143-917E-FEA45C855061}"/>
                </a:ext>
              </a:extLst>
            </p:cNvPr>
            <p:cNvSpPr/>
            <p:nvPr/>
          </p:nvSpPr>
          <p:spPr>
            <a:xfrm>
              <a:off x="2809188" y="2085276"/>
              <a:ext cx="650449" cy="384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5" name="Rectangle 14">
              <a:extLst>
                <a:ext uri="{FF2B5EF4-FFF2-40B4-BE49-F238E27FC236}">
                  <a16:creationId xmlns:a16="http://schemas.microsoft.com/office/drawing/2014/main" id="{C4FE6711-7014-9B45-8D5D-7F77422A7126}"/>
                </a:ext>
              </a:extLst>
            </p:cNvPr>
            <p:cNvSpPr/>
            <p:nvPr/>
          </p:nvSpPr>
          <p:spPr>
            <a:xfrm>
              <a:off x="5665509" y="1319753"/>
              <a:ext cx="650449" cy="2922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sp>
        <p:nvSpPr>
          <p:cNvPr id="17" name="Oval 16">
            <a:extLst>
              <a:ext uri="{FF2B5EF4-FFF2-40B4-BE49-F238E27FC236}">
                <a16:creationId xmlns:a16="http://schemas.microsoft.com/office/drawing/2014/main" id="{B0690BB6-16F2-9F42-A5B9-538F85A82425}"/>
              </a:ext>
            </a:extLst>
          </p:cNvPr>
          <p:cNvSpPr/>
          <p:nvPr/>
        </p:nvSpPr>
        <p:spPr>
          <a:xfrm>
            <a:off x="609008" y="2705365"/>
            <a:ext cx="2160245" cy="19677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Tree>
    <p:extLst>
      <p:ext uri="{BB962C8B-B14F-4D97-AF65-F5344CB8AC3E}">
        <p14:creationId xmlns:p14="http://schemas.microsoft.com/office/powerpoint/2010/main" val="36242623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本框 17"/>
          <p:cNvSpPr txBox="1"/>
          <p:nvPr/>
        </p:nvSpPr>
        <p:spPr>
          <a:xfrm>
            <a:off x="381000" y="279812"/>
            <a:ext cx="8382000" cy="461665"/>
          </a:xfrm>
          <a:prstGeom prst="rect">
            <a:avLst/>
          </a:prstGeom>
          <a:noFill/>
        </p:spPr>
        <p:txBody>
          <a:bodyPr wrap="square" rtlCol="0">
            <a:spAutoFit/>
          </a:bodyPr>
          <a:lstStyle/>
          <a:p>
            <a:pPr marL="0" lvl="1" indent="0" algn="ctr" eaLnBrk="1" fontAlgn="auto" hangingPunct="1">
              <a:spcBef>
                <a:spcPts val="0"/>
              </a:spcBef>
              <a:spcAft>
                <a:spcPts val="0"/>
              </a:spcAft>
            </a:pPr>
            <a:r>
              <a:rPr lang="en-US" altLang="zh-CN" sz="2400" dirty="0">
                <a:solidFill>
                  <a:prstClr val="black"/>
                </a:solidFill>
                <a:latin typeface="Arial" panose="020B0604020202020204" pitchFamily="34" charset="0"/>
                <a:ea typeface="等线" charset="-122"/>
              </a:rPr>
              <a:t>The Notion of Logical/Symbolic Equivalence</a:t>
            </a:r>
            <a:endParaRPr lang="zh-CN" altLang="en-US" sz="1350" u="sng" kern="0" dirty="0">
              <a:solidFill>
                <a:srgbClr val="3A3A3A"/>
              </a:solidFill>
              <a:latin typeface="黑体" panose="02010609060101010101" pitchFamily="49" charset="-122"/>
              <a:ea typeface="黑体" panose="02010609060101010101" pitchFamily="49" charset="-122"/>
            </a:endParaRPr>
          </a:p>
        </p:txBody>
      </p:sp>
      <p:sp>
        <p:nvSpPr>
          <p:cNvPr id="2" name="Slide Number Placeholder 1">
            <a:extLst>
              <a:ext uri="{FF2B5EF4-FFF2-40B4-BE49-F238E27FC236}">
                <a16:creationId xmlns:a16="http://schemas.microsoft.com/office/drawing/2014/main" id="{AD922BBE-7CBF-5848-82B6-72710993AA69}"/>
              </a:ext>
            </a:extLst>
          </p:cNvPr>
          <p:cNvSpPr>
            <a:spLocks noGrp="1"/>
          </p:cNvSpPr>
          <p:nvPr>
            <p:ph type="sldNum" sz="quarter" idx="12"/>
          </p:nvPr>
        </p:nvSpPr>
        <p:spPr/>
        <p:txBody>
          <a:bodyPr/>
          <a:lstStyle/>
          <a:p>
            <a:fld id="{713C7D3C-22D2-7449-8935-5F36E8921380}" type="slidenum">
              <a:rPr lang="en-US" smtClean="0"/>
              <a:pPr/>
              <a:t>13</a:t>
            </a:fld>
            <a:endParaRPr lang="en-US" dirty="0"/>
          </a:p>
        </p:txBody>
      </p:sp>
      <p:sp>
        <p:nvSpPr>
          <p:cNvPr id="11" name="TextBox 10">
            <a:extLst>
              <a:ext uri="{FF2B5EF4-FFF2-40B4-BE49-F238E27FC236}">
                <a16:creationId xmlns:a16="http://schemas.microsoft.com/office/drawing/2014/main" id="{0AE6B930-8FC2-9F41-AF40-D4A79500D048}"/>
              </a:ext>
            </a:extLst>
          </p:cNvPr>
          <p:cNvSpPr txBox="1"/>
          <p:nvPr/>
        </p:nvSpPr>
        <p:spPr>
          <a:xfrm>
            <a:off x="2569805" y="4632971"/>
            <a:ext cx="4475905" cy="307777"/>
          </a:xfrm>
          <a:prstGeom prst="rect">
            <a:avLst/>
          </a:prstGeom>
          <a:noFill/>
        </p:spPr>
        <p:txBody>
          <a:bodyPr wrap="none" rtlCol="0">
            <a:spAutoFit/>
          </a:bodyPr>
          <a:lstStyle/>
          <a:p>
            <a:r>
              <a:rPr lang="en-TW" dirty="0"/>
              <a:t>Image Source: </a:t>
            </a:r>
            <a:r>
              <a:rPr lang="en-TW" dirty="0">
                <a:hlinkClick r:id="rId2"/>
              </a:rPr>
              <a:t>Euclidean Space on Univalence Axiom</a:t>
            </a:r>
            <a:endParaRPr lang="en-TW" dirty="0"/>
          </a:p>
        </p:txBody>
      </p:sp>
      <p:grpSp>
        <p:nvGrpSpPr>
          <p:cNvPr id="5" name="Group 4">
            <a:extLst>
              <a:ext uri="{FF2B5EF4-FFF2-40B4-BE49-F238E27FC236}">
                <a16:creationId xmlns:a16="http://schemas.microsoft.com/office/drawing/2014/main" id="{C09EDCEB-4A16-4B4E-9B38-C9924B56FBA9}"/>
              </a:ext>
            </a:extLst>
          </p:cNvPr>
          <p:cNvGrpSpPr/>
          <p:nvPr/>
        </p:nvGrpSpPr>
        <p:grpSpPr>
          <a:xfrm>
            <a:off x="508934" y="1231603"/>
            <a:ext cx="4298824" cy="788584"/>
            <a:chOff x="508934" y="1231603"/>
            <a:chExt cx="4298824" cy="788584"/>
          </a:xfrm>
        </p:grpSpPr>
        <p:pic>
          <p:nvPicPr>
            <p:cNvPr id="3" name="Picture 2">
              <a:extLst>
                <a:ext uri="{FF2B5EF4-FFF2-40B4-BE49-F238E27FC236}">
                  <a16:creationId xmlns:a16="http://schemas.microsoft.com/office/drawing/2014/main" id="{D6E7E027-B3B0-1C43-9AC7-12F0E7DCACC7}"/>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508934" y="1231603"/>
              <a:ext cx="4298824" cy="788584"/>
            </a:xfrm>
            <a:prstGeom prst="rect">
              <a:avLst/>
            </a:prstGeom>
          </p:spPr>
        </p:pic>
        <p:sp>
          <p:nvSpPr>
            <p:cNvPr id="16" name="Oval 15">
              <a:extLst>
                <a:ext uri="{FF2B5EF4-FFF2-40B4-BE49-F238E27FC236}">
                  <a16:creationId xmlns:a16="http://schemas.microsoft.com/office/drawing/2014/main" id="{34932C83-6E4D-964C-9404-A5AD6C9BC360}"/>
                </a:ext>
              </a:extLst>
            </p:cNvPr>
            <p:cNvSpPr/>
            <p:nvPr/>
          </p:nvSpPr>
          <p:spPr>
            <a:xfrm>
              <a:off x="713181" y="1231603"/>
              <a:ext cx="2160245" cy="19677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sp>
        <p:nvSpPr>
          <p:cNvPr id="17" name="TextBox 16">
            <a:extLst>
              <a:ext uri="{FF2B5EF4-FFF2-40B4-BE49-F238E27FC236}">
                <a16:creationId xmlns:a16="http://schemas.microsoft.com/office/drawing/2014/main" id="{E2429667-09DE-FD48-BFC0-93CCD3A6232D}"/>
              </a:ext>
            </a:extLst>
          </p:cNvPr>
          <p:cNvSpPr txBox="1"/>
          <p:nvPr/>
        </p:nvSpPr>
        <p:spPr>
          <a:xfrm>
            <a:off x="508934" y="2202536"/>
            <a:ext cx="3873176" cy="307777"/>
          </a:xfrm>
          <a:prstGeom prst="rect">
            <a:avLst/>
          </a:prstGeom>
          <a:noFill/>
        </p:spPr>
        <p:txBody>
          <a:bodyPr wrap="none" rtlCol="0">
            <a:spAutoFit/>
          </a:bodyPr>
          <a:lstStyle/>
          <a:p>
            <a:r>
              <a:rPr lang="en-US" b="1" dirty="0"/>
              <a:t>Homotopy Type Theory / Univalence Axiom</a:t>
            </a:r>
          </a:p>
        </p:txBody>
      </p:sp>
      <p:pic>
        <p:nvPicPr>
          <p:cNvPr id="17410" name="Picture 2" descr="set">
            <a:extLst>
              <a:ext uri="{FF2B5EF4-FFF2-40B4-BE49-F238E27FC236}">
                <a16:creationId xmlns:a16="http://schemas.microsoft.com/office/drawing/2014/main" id="{B806606C-B0D2-AB43-ADED-51BF63A4B021}"/>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713181" y="2571750"/>
            <a:ext cx="1426904" cy="774240"/>
          </a:xfrm>
          <a:prstGeom prst="rect">
            <a:avLst/>
          </a:prstGeom>
          <a:noFill/>
          <a:extLst>
            <a:ext uri="{909E8E84-426E-40DD-AFC4-6F175D3DCCD1}">
              <a14:hiddenFill xmlns:a14="http://schemas.microsoft.com/office/drawing/2010/main">
                <a:solidFill>
                  <a:srgbClr val="FFFFFF"/>
                </a:solidFill>
              </a14:hiddenFill>
            </a:ext>
          </a:extLst>
        </p:spPr>
      </p:pic>
      <p:pic>
        <p:nvPicPr>
          <p:cNvPr id="17412" name="Picture 4" descr="natural numbers">
            <a:extLst>
              <a:ext uri="{FF2B5EF4-FFF2-40B4-BE49-F238E27FC236}">
                <a16:creationId xmlns:a16="http://schemas.microsoft.com/office/drawing/2014/main" id="{C0701922-C1D4-E34F-A462-7DA411765F95}"/>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713181" y="3453380"/>
            <a:ext cx="1426904" cy="774239"/>
          </a:xfrm>
          <a:prstGeom prst="rect">
            <a:avLst/>
          </a:prstGeom>
          <a:noFill/>
          <a:extLst>
            <a:ext uri="{909E8E84-426E-40DD-AFC4-6F175D3DCCD1}">
              <a14:hiddenFill xmlns:a14="http://schemas.microsoft.com/office/drawing/2010/main">
                <a:solidFill>
                  <a:srgbClr val="FFFFFF"/>
                </a:solidFill>
              </a14:hiddenFill>
            </a:ext>
          </a:extLst>
        </p:spPr>
      </p:pic>
      <p:pic>
        <p:nvPicPr>
          <p:cNvPr id="17414" name="Picture 6" descr="natural numbers 2">
            <a:extLst>
              <a:ext uri="{FF2B5EF4-FFF2-40B4-BE49-F238E27FC236}">
                <a16:creationId xmlns:a16="http://schemas.microsoft.com/office/drawing/2014/main" id="{843BD828-10DD-8A48-BE41-AD1AAD94C528}"/>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2569805" y="2580021"/>
            <a:ext cx="1426905" cy="774240"/>
          </a:xfrm>
          <a:prstGeom prst="rect">
            <a:avLst/>
          </a:prstGeom>
          <a:noFill/>
          <a:extLst>
            <a:ext uri="{909E8E84-426E-40DD-AFC4-6F175D3DCCD1}">
              <a14:hiddenFill xmlns:a14="http://schemas.microsoft.com/office/drawing/2010/main">
                <a:solidFill>
                  <a:srgbClr val="FFFFFF"/>
                </a:solidFill>
              </a14:hiddenFill>
            </a:ext>
          </a:extLst>
        </p:spPr>
      </p:pic>
      <p:pic>
        <p:nvPicPr>
          <p:cNvPr id="17416" name="Picture 8" descr="homotopy invarience">
            <a:extLst>
              <a:ext uri="{FF2B5EF4-FFF2-40B4-BE49-F238E27FC236}">
                <a16:creationId xmlns:a16="http://schemas.microsoft.com/office/drawing/2014/main" id="{1A28A288-0A97-4746-8DAF-1097352A112C}"/>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4840258" y="2202536"/>
            <a:ext cx="3632200" cy="2184400"/>
          </a:xfrm>
          <a:prstGeom prst="rect">
            <a:avLst/>
          </a:prstGeom>
          <a:noFill/>
          <a:extLst>
            <a:ext uri="{909E8E84-426E-40DD-AFC4-6F175D3DCCD1}">
              <a14:hiddenFill xmlns:a14="http://schemas.microsoft.com/office/drawing/2010/main">
                <a:solidFill>
                  <a:srgbClr val="FFFFFF"/>
                </a:solidFill>
              </a14:hiddenFill>
            </a:ext>
          </a:extLst>
        </p:spPr>
      </p:pic>
      <p:pic>
        <p:nvPicPr>
          <p:cNvPr id="17418" name="Picture 10" descr="isomorphism">
            <a:extLst>
              <a:ext uri="{FF2B5EF4-FFF2-40B4-BE49-F238E27FC236}">
                <a16:creationId xmlns:a16="http://schemas.microsoft.com/office/drawing/2014/main" id="{FFCAF950-C10E-6E46-A1B8-78F3AB410D5E}"/>
              </a:ext>
            </a:extLst>
          </p:cNvPr>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2569805" y="3676947"/>
            <a:ext cx="1308100" cy="469900"/>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AFF0200A-52A0-7546-912E-DE2CEDE1D22B}"/>
              </a:ext>
            </a:extLst>
          </p:cNvPr>
          <p:cNvSpPr txBox="1"/>
          <p:nvPr/>
        </p:nvSpPr>
        <p:spPr>
          <a:xfrm>
            <a:off x="5010143" y="833430"/>
            <a:ext cx="1208985" cy="307777"/>
          </a:xfrm>
          <a:prstGeom prst="rect">
            <a:avLst/>
          </a:prstGeom>
          <a:noFill/>
        </p:spPr>
        <p:txBody>
          <a:bodyPr wrap="none" rtlCol="0">
            <a:spAutoFit/>
          </a:bodyPr>
          <a:lstStyle/>
          <a:p>
            <a:r>
              <a:rPr lang="en-TW" dirty="0">
                <a:hlinkClick r:id="rId9"/>
              </a:rPr>
              <a:t>Isomorphism</a:t>
            </a:r>
            <a:endParaRPr lang="en-TW" dirty="0"/>
          </a:p>
        </p:txBody>
      </p:sp>
      <p:sp>
        <p:nvSpPr>
          <p:cNvPr id="20" name="TextBox 19">
            <a:extLst>
              <a:ext uri="{FF2B5EF4-FFF2-40B4-BE49-F238E27FC236}">
                <a16:creationId xmlns:a16="http://schemas.microsoft.com/office/drawing/2014/main" id="{260496F4-9D1D-9445-B9A3-BDEFA767AFAE}"/>
              </a:ext>
            </a:extLst>
          </p:cNvPr>
          <p:cNvSpPr txBox="1"/>
          <p:nvPr/>
        </p:nvSpPr>
        <p:spPr>
          <a:xfrm>
            <a:off x="6829064" y="833430"/>
            <a:ext cx="1160895" cy="307777"/>
          </a:xfrm>
          <a:prstGeom prst="rect">
            <a:avLst/>
          </a:prstGeom>
          <a:noFill/>
        </p:spPr>
        <p:txBody>
          <a:bodyPr wrap="none" rtlCol="0">
            <a:spAutoFit/>
          </a:bodyPr>
          <a:lstStyle/>
          <a:p>
            <a:r>
              <a:rPr lang="en-US" dirty="0">
                <a:hlinkClick r:id="rId10"/>
              </a:rPr>
              <a:t>Equivalence</a:t>
            </a:r>
            <a:endParaRPr lang="en-TW" dirty="0"/>
          </a:p>
        </p:txBody>
      </p:sp>
      <p:sp>
        <p:nvSpPr>
          <p:cNvPr id="21" name="TextBox 20">
            <a:extLst>
              <a:ext uri="{FF2B5EF4-FFF2-40B4-BE49-F238E27FC236}">
                <a16:creationId xmlns:a16="http://schemas.microsoft.com/office/drawing/2014/main" id="{3EEEB995-996F-E84D-A3A4-A5A57264B98E}"/>
              </a:ext>
            </a:extLst>
          </p:cNvPr>
          <p:cNvSpPr txBox="1"/>
          <p:nvPr/>
        </p:nvSpPr>
        <p:spPr>
          <a:xfrm>
            <a:off x="5149603" y="1264312"/>
            <a:ext cx="930063" cy="523220"/>
          </a:xfrm>
          <a:prstGeom prst="rect">
            <a:avLst/>
          </a:prstGeom>
          <a:noFill/>
        </p:spPr>
        <p:txBody>
          <a:bodyPr wrap="none" rtlCol="0">
            <a:spAutoFit/>
          </a:bodyPr>
          <a:lstStyle/>
          <a:p>
            <a:r>
              <a:rPr lang="en-TW" dirty="0"/>
              <a:t>Id</a:t>
            </a:r>
            <a:r>
              <a:rPr lang="en-TW" baseline="-25000" dirty="0"/>
              <a:t>A</a:t>
            </a:r>
            <a:r>
              <a:rPr lang="en-TW" dirty="0"/>
              <a:t> = G◦F</a:t>
            </a:r>
          </a:p>
          <a:p>
            <a:r>
              <a:rPr lang="en-TW" dirty="0"/>
              <a:t>F◦G = Id</a:t>
            </a:r>
            <a:r>
              <a:rPr lang="en-TW" baseline="-25000" dirty="0"/>
              <a:t>B</a:t>
            </a:r>
          </a:p>
        </p:txBody>
      </p:sp>
      <p:sp>
        <p:nvSpPr>
          <p:cNvPr id="27" name="TextBox 26">
            <a:extLst>
              <a:ext uri="{FF2B5EF4-FFF2-40B4-BE49-F238E27FC236}">
                <a16:creationId xmlns:a16="http://schemas.microsoft.com/office/drawing/2014/main" id="{9A850B8F-2707-7E41-91C1-282E050BE55B}"/>
              </a:ext>
            </a:extLst>
          </p:cNvPr>
          <p:cNvSpPr txBox="1"/>
          <p:nvPr/>
        </p:nvSpPr>
        <p:spPr>
          <a:xfrm>
            <a:off x="6929251" y="1279586"/>
            <a:ext cx="960519" cy="523220"/>
          </a:xfrm>
          <a:prstGeom prst="rect">
            <a:avLst/>
          </a:prstGeom>
          <a:noFill/>
        </p:spPr>
        <p:txBody>
          <a:bodyPr wrap="none" rtlCol="0">
            <a:spAutoFit/>
          </a:bodyPr>
          <a:lstStyle/>
          <a:p>
            <a:r>
              <a:rPr lang="en-TW" dirty="0"/>
              <a:t>Id</a:t>
            </a:r>
            <a:r>
              <a:rPr lang="en-TW" baseline="-25000" dirty="0"/>
              <a:t>A</a:t>
            </a:r>
            <a:r>
              <a:rPr lang="en-TW" dirty="0"/>
              <a:t> ≃ G◦F</a:t>
            </a:r>
          </a:p>
          <a:p>
            <a:r>
              <a:rPr lang="en-TW" dirty="0"/>
              <a:t>F◦G ≃ Id</a:t>
            </a:r>
            <a:r>
              <a:rPr lang="en-TW" baseline="-25000" dirty="0"/>
              <a:t>B</a:t>
            </a:r>
          </a:p>
        </p:txBody>
      </p:sp>
    </p:spTree>
    <p:extLst>
      <p:ext uri="{BB962C8B-B14F-4D97-AF65-F5344CB8AC3E}">
        <p14:creationId xmlns:p14="http://schemas.microsoft.com/office/powerpoint/2010/main" val="5512572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本框 17"/>
          <p:cNvSpPr txBox="1"/>
          <p:nvPr/>
        </p:nvSpPr>
        <p:spPr>
          <a:xfrm>
            <a:off x="381000" y="279812"/>
            <a:ext cx="8382000" cy="461665"/>
          </a:xfrm>
          <a:prstGeom prst="rect">
            <a:avLst/>
          </a:prstGeom>
          <a:noFill/>
        </p:spPr>
        <p:txBody>
          <a:bodyPr wrap="square" rtlCol="0">
            <a:spAutoFit/>
          </a:bodyPr>
          <a:lstStyle/>
          <a:p>
            <a:pPr marL="0" lvl="1" indent="0" algn="ctr" eaLnBrk="1" fontAlgn="auto" hangingPunct="1">
              <a:spcBef>
                <a:spcPts val="0"/>
              </a:spcBef>
              <a:spcAft>
                <a:spcPts val="0"/>
              </a:spcAft>
            </a:pPr>
            <a:r>
              <a:rPr lang="en-US" altLang="zh-CN" sz="2400" dirty="0">
                <a:solidFill>
                  <a:prstClr val="black"/>
                </a:solidFill>
                <a:latin typeface="Arial" panose="020B0604020202020204" pitchFamily="34" charset="0"/>
                <a:ea typeface="等线" charset="-122"/>
              </a:rPr>
              <a:t>Ashby’s vision on Cybernetics</a:t>
            </a:r>
            <a:endParaRPr lang="zh-CN" altLang="en-US" sz="1350" u="sng" kern="0" dirty="0">
              <a:solidFill>
                <a:srgbClr val="3A3A3A"/>
              </a:solidFill>
              <a:latin typeface="黑体" panose="02010609060101010101" pitchFamily="49" charset="-122"/>
              <a:ea typeface="黑体" panose="02010609060101010101" pitchFamily="49" charset="-122"/>
            </a:endParaRPr>
          </a:p>
        </p:txBody>
      </p:sp>
      <p:sp>
        <p:nvSpPr>
          <p:cNvPr id="2" name="Slide Number Placeholder 1">
            <a:extLst>
              <a:ext uri="{FF2B5EF4-FFF2-40B4-BE49-F238E27FC236}">
                <a16:creationId xmlns:a16="http://schemas.microsoft.com/office/drawing/2014/main" id="{AD922BBE-7CBF-5848-82B6-72710993AA69}"/>
              </a:ext>
            </a:extLst>
          </p:cNvPr>
          <p:cNvSpPr>
            <a:spLocks noGrp="1"/>
          </p:cNvSpPr>
          <p:nvPr>
            <p:ph type="sldNum" sz="quarter" idx="12"/>
          </p:nvPr>
        </p:nvSpPr>
        <p:spPr/>
        <p:txBody>
          <a:bodyPr/>
          <a:lstStyle/>
          <a:p>
            <a:fld id="{713C7D3C-22D2-7449-8935-5F36E8921380}" type="slidenum">
              <a:rPr lang="en-US" smtClean="0"/>
              <a:pPr/>
              <a:t>14</a:t>
            </a:fld>
            <a:endParaRPr lang="en-US" dirty="0"/>
          </a:p>
        </p:txBody>
      </p:sp>
      <p:sp>
        <p:nvSpPr>
          <p:cNvPr id="11" name="TextBox 10">
            <a:extLst>
              <a:ext uri="{FF2B5EF4-FFF2-40B4-BE49-F238E27FC236}">
                <a16:creationId xmlns:a16="http://schemas.microsoft.com/office/drawing/2014/main" id="{0AE6B930-8FC2-9F41-AF40-D4A79500D048}"/>
              </a:ext>
            </a:extLst>
          </p:cNvPr>
          <p:cNvSpPr txBox="1"/>
          <p:nvPr/>
        </p:nvSpPr>
        <p:spPr>
          <a:xfrm>
            <a:off x="2230654" y="4754302"/>
            <a:ext cx="4682692" cy="307777"/>
          </a:xfrm>
          <a:prstGeom prst="rect">
            <a:avLst/>
          </a:prstGeom>
          <a:noFill/>
        </p:spPr>
        <p:txBody>
          <a:bodyPr wrap="none" rtlCol="0">
            <a:spAutoFit/>
          </a:bodyPr>
          <a:lstStyle/>
          <a:p>
            <a:r>
              <a:rPr lang="en-TW" dirty="0"/>
              <a:t>Image Source: Introduction to Cybernetic by </a:t>
            </a:r>
            <a:r>
              <a:rPr lang="en-TW" dirty="0">
                <a:hlinkClick r:id="rId2"/>
              </a:rPr>
              <a:t>Ross Ashby</a:t>
            </a:r>
            <a:endParaRPr lang="en-TW" dirty="0"/>
          </a:p>
        </p:txBody>
      </p:sp>
      <p:pic>
        <p:nvPicPr>
          <p:cNvPr id="15362" name="Picture 2">
            <a:hlinkClick r:id="rId2"/>
            <a:extLst>
              <a:ext uri="{FF2B5EF4-FFF2-40B4-BE49-F238E27FC236}">
                <a16:creationId xmlns:a16="http://schemas.microsoft.com/office/drawing/2014/main" id="{BBD3F75F-4132-B147-BDD4-E3BD01A976E1}"/>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509218" y="1082513"/>
            <a:ext cx="2093843" cy="283620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AD8F0B20-2E30-8D4A-9B7F-9BBEAFBCA33E}"/>
              </a:ext>
            </a:extLst>
          </p:cNvPr>
          <p:cNvSpPr txBox="1"/>
          <p:nvPr/>
        </p:nvSpPr>
        <p:spPr>
          <a:xfrm>
            <a:off x="6509218" y="4228918"/>
            <a:ext cx="2093843" cy="261610"/>
          </a:xfrm>
          <a:prstGeom prst="rect">
            <a:avLst/>
          </a:prstGeom>
          <a:noFill/>
        </p:spPr>
        <p:txBody>
          <a:bodyPr wrap="none" rtlCol="0">
            <a:spAutoFit/>
          </a:bodyPr>
          <a:lstStyle/>
          <a:p>
            <a:r>
              <a:rPr lang="en-US" sz="1050" dirty="0"/>
              <a:t>Ashby, c. 1924, aged about 21</a:t>
            </a:r>
            <a:endParaRPr lang="en-TW" sz="1050" dirty="0"/>
          </a:p>
        </p:txBody>
      </p:sp>
      <p:pic>
        <p:nvPicPr>
          <p:cNvPr id="19" name="Picture 3">
            <a:extLst>
              <a:ext uri="{FF2B5EF4-FFF2-40B4-BE49-F238E27FC236}">
                <a16:creationId xmlns:a16="http://schemas.microsoft.com/office/drawing/2014/main" id="{7AB98BFE-C78D-8040-B208-3AA4E81CB2C2}"/>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3501238" y="881326"/>
            <a:ext cx="2354089" cy="3527598"/>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a:extLst>
              <a:ext uri="{FF2B5EF4-FFF2-40B4-BE49-F238E27FC236}">
                <a16:creationId xmlns:a16="http://schemas.microsoft.com/office/drawing/2014/main" id="{EAC44BC4-B5DC-1248-A2B4-A16293B0814F}"/>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820838" y="1082514"/>
            <a:ext cx="1967643" cy="3030021"/>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A96F3713-040E-9946-B797-78854AC25D48}"/>
              </a:ext>
            </a:extLst>
          </p:cNvPr>
          <p:cNvSpPr txBox="1"/>
          <p:nvPr/>
        </p:nvSpPr>
        <p:spPr>
          <a:xfrm>
            <a:off x="6279702" y="4446525"/>
            <a:ext cx="2741456" cy="307777"/>
          </a:xfrm>
          <a:prstGeom prst="rect">
            <a:avLst/>
          </a:prstGeom>
          <a:noFill/>
        </p:spPr>
        <p:txBody>
          <a:bodyPr wrap="none" rtlCol="0">
            <a:spAutoFit/>
          </a:bodyPr>
          <a:lstStyle/>
          <a:p>
            <a:r>
              <a:rPr lang="en-TW" dirty="0"/>
              <a:t>The initial member of </a:t>
            </a:r>
            <a:r>
              <a:rPr lang="en-TW" dirty="0">
                <a:hlinkClick r:id="rId6"/>
              </a:rPr>
              <a:t>Ratio Club</a:t>
            </a:r>
            <a:endParaRPr lang="en-TW" dirty="0"/>
          </a:p>
        </p:txBody>
      </p:sp>
    </p:spTree>
    <p:extLst>
      <p:ext uri="{BB962C8B-B14F-4D97-AF65-F5344CB8AC3E}">
        <p14:creationId xmlns:p14="http://schemas.microsoft.com/office/powerpoint/2010/main" val="24527686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本框 17"/>
          <p:cNvSpPr txBox="1"/>
          <p:nvPr/>
        </p:nvSpPr>
        <p:spPr>
          <a:xfrm>
            <a:off x="381000" y="279812"/>
            <a:ext cx="8382000" cy="461665"/>
          </a:xfrm>
          <a:prstGeom prst="rect">
            <a:avLst/>
          </a:prstGeom>
          <a:noFill/>
        </p:spPr>
        <p:txBody>
          <a:bodyPr wrap="square" rtlCol="0">
            <a:spAutoFit/>
          </a:bodyPr>
          <a:lstStyle/>
          <a:p>
            <a:pPr marL="0" lvl="1" indent="0" algn="ctr" eaLnBrk="1" fontAlgn="auto" hangingPunct="1">
              <a:spcBef>
                <a:spcPts val="0"/>
              </a:spcBef>
              <a:spcAft>
                <a:spcPts val="0"/>
              </a:spcAft>
            </a:pPr>
            <a:r>
              <a:rPr lang="en-US" altLang="zh-CN" sz="2400" dirty="0">
                <a:solidFill>
                  <a:prstClr val="black"/>
                </a:solidFill>
                <a:latin typeface="Arial" panose="020B0604020202020204" pitchFamily="34" charset="0"/>
                <a:ea typeface="等线" charset="-122"/>
              </a:rPr>
              <a:t>The ”institution” that gave birth to Cybernetics</a:t>
            </a:r>
            <a:endParaRPr lang="zh-CN" altLang="en-US" sz="1350" u="sng" kern="0" dirty="0">
              <a:solidFill>
                <a:srgbClr val="3A3A3A"/>
              </a:solidFill>
              <a:latin typeface="黑体" panose="02010609060101010101" pitchFamily="49" charset="-122"/>
              <a:ea typeface="黑体" panose="02010609060101010101" pitchFamily="49" charset="-122"/>
            </a:endParaRPr>
          </a:p>
        </p:txBody>
      </p:sp>
      <p:sp>
        <p:nvSpPr>
          <p:cNvPr id="2" name="Slide Number Placeholder 1">
            <a:extLst>
              <a:ext uri="{FF2B5EF4-FFF2-40B4-BE49-F238E27FC236}">
                <a16:creationId xmlns:a16="http://schemas.microsoft.com/office/drawing/2014/main" id="{AD922BBE-7CBF-5848-82B6-72710993AA69}"/>
              </a:ext>
            </a:extLst>
          </p:cNvPr>
          <p:cNvSpPr>
            <a:spLocks noGrp="1"/>
          </p:cNvSpPr>
          <p:nvPr>
            <p:ph type="sldNum" sz="quarter" idx="12"/>
          </p:nvPr>
        </p:nvSpPr>
        <p:spPr/>
        <p:txBody>
          <a:bodyPr/>
          <a:lstStyle/>
          <a:p>
            <a:fld id="{713C7D3C-22D2-7449-8935-5F36E8921380}" type="slidenum">
              <a:rPr lang="en-US" smtClean="0"/>
              <a:pPr/>
              <a:t>15</a:t>
            </a:fld>
            <a:endParaRPr lang="en-US" dirty="0"/>
          </a:p>
        </p:txBody>
      </p:sp>
      <p:sp>
        <p:nvSpPr>
          <p:cNvPr id="11" name="TextBox 10">
            <a:extLst>
              <a:ext uri="{FF2B5EF4-FFF2-40B4-BE49-F238E27FC236}">
                <a16:creationId xmlns:a16="http://schemas.microsoft.com/office/drawing/2014/main" id="{0AE6B930-8FC2-9F41-AF40-D4A79500D048}"/>
              </a:ext>
            </a:extLst>
          </p:cNvPr>
          <p:cNvSpPr txBox="1"/>
          <p:nvPr/>
        </p:nvSpPr>
        <p:spPr>
          <a:xfrm>
            <a:off x="813388" y="4737203"/>
            <a:ext cx="7949612" cy="307777"/>
          </a:xfrm>
          <a:prstGeom prst="rect">
            <a:avLst/>
          </a:prstGeom>
          <a:noFill/>
        </p:spPr>
        <p:txBody>
          <a:bodyPr wrap="none" rtlCol="0">
            <a:spAutoFit/>
          </a:bodyPr>
          <a:lstStyle/>
          <a:p>
            <a:r>
              <a:rPr lang="en-TW" dirty="0"/>
              <a:t>Image Source: </a:t>
            </a:r>
            <a:r>
              <a:rPr lang="en-US" dirty="0">
                <a:hlinkClick r:id="rId2"/>
              </a:rPr>
              <a:t>The Ratio Club: A Hub of British Cybernetics</a:t>
            </a:r>
            <a:r>
              <a:rPr lang="en-US" dirty="0"/>
              <a:t> by Phil Husbands and Owen Holland </a:t>
            </a:r>
            <a:endParaRPr lang="en-TW" dirty="0"/>
          </a:p>
        </p:txBody>
      </p:sp>
      <p:pic>
        <p:nvPicPr>
          <p:cNvPr id="4" name="Picture 3">
            <a:extLst>
              <a:ext uri="{FF2B5EF4-FFF2-40B4-BE49-F238E27FC236}">
                <a16:creationId xmlns:a16="http://schemas.microsoft.com/office/drawing/2014/main" id="{94AB71C4-83F1-6945-846C-1587411A31A7}"/>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512355" y="3035976"/>
            <a:ext cx="1478019" cy="1459440"/>
          </a:xfrm>
          <a:prstGeom prst="rect">
            <a:avLst/>
          </a:prstGeom>
        </p:spPr>
      </p:pic>
      <p:sp>
        <p:nvSpPr>
          <p:cNvPr id="5" name="TextBox 4">
            <a:extLst>
              <a:ext uri="{FF2B5EF4-FFF2-40B4-BE49-F238E27FC236}">
                <a16:creationId xmlns:a16="http://schemas.microsoft.com/office/drawing/2014/main" id="{471D90C6-F332-6E46-9E44-852C3ED58C6E}"/>
              </a:ext>
            </a:extLst>
          </p:cNvPr>
          <p:cNvSpPr txBox="1"/>
          <p:nvPr/>
        </p:nvSpPr>
        <p:spPr>
          <a:xfrm>
            <a:off x="4278051" y="1166711"/>
            <a:ext cx="4546437" cy="1946687"/>
          </a:xfrm>
          <a:prstGeom prst="rect">
            <a:avLst/>
          </a:prstGeom>
          <a:noFill/>
        </p:spPr>
        <p:txBody>
          <a:bodyPr wrap="none" rtlCol="0">
            <a:spAutoFit/>
          </a:bodyPr>
          <a:lstStyle/>
          <a:p>
            <a:r>
              <a:rPr lang="en-TW" sz="1050" dirty="0"/>
              <a:t>Members:</a:t>
            </a:r>
          </a:p>
          <a:p>
            <a:r>
              <a:rPr lang="en-TW" sz="1050" dirty="0"/>
              <a:t>Ross Ashby, </a:t>
            </a:r>
            <a:r>
              <a:rPr lang="en-US" sz="1100" dirty="0"/>
              <a:t>trained in medicine and psychiatry, </a:t>
            </a:r>
            <a:r>
              <a:rPr lang="en-TW" sz="1050" dirty="0"/>
              <a:t>authored Intro to Cyb.</a:t>
            </a:r>
          </a:p>
          <a:p>
            <a:r>
              <a:rPr lang="en-US" sz="1050" dirty="0"/>
              <a:t>Horace Barlow FRS, a great-grandson of Charles Darwin</a:t>
            </a:r>
          </a:p>
          <a:p>
            <a:r>
              <a:rPr lang="en-US" sz="1050" dirty="0"/>
              <a:t>John Bates, who initiated the idea of the Ratio Club</a:t>
            </a:r>
          </a:p>
          <a:p>
            <a:r>
              <a:rPr lang="en-US" sz="1050" dirty="0"/>
              <a:t>…</a:t>
            </a:r>
          </a:p>
          <a:p>
            <a:r>
              <a:rPr lang="en-US" sz="1050" dirty="0"/>
              <a:t>Alan Turing, the guy who invented the digital computer</a:t>
            </a:r>
          </a:p>
          <a:p>
            <a:r>
              <a:rPr lang="en-US" sz="1050" dirty="0"/>
              <a:t>W.E. Hick, a pioneer of information theoretic thinking in psychology.</a:t>
            </a:r>
          </a:p>
          <a:p>
            <a:r>
              <a:rPr lang="en-US" sz="1050" dirty="0"/>
              <a:t>Eliot Slater, an eminent British psychiatrists of the twentieth century.  </a:t>
            </a:r>
          </a:p>
          <a:p>
            <a:r>
              <a:rPr lang="en-US" sz="1050" dirty="0"/>
              <a:t>John Westcott FRS, just returned from a year in Wiener’s lab at MIT.</a:t>
            </a:r>
          </a:p>
          <a:p>
            <a:r>
              <a:rPr lang="en-US" sz="1050" dirty="0"/>
              <a:t>…</a:t>
            </a:r>
          </a:p>
          <a:p>
            <a:r>
              <a:rPr lang="en-US" sz="1050" dirty="0"/>
              <a:t> </a:t>
            </a:r>
            <a:endParaRPr lang="en-TW" sz="1050" dirty="0"/>
          </a:p>
        </p:txBody>
      </p:sp>
      <p:pic>
        <p:nvPicPr>
          <p:cNvPr id="6" name="Picture 5">
            <a:extLst>
              <a:ext uri="{FF2B5EF4-FFF2-40B4-BE49-F238E27FC236}">
                <a16:creationId xmlns:a16="http://schemas.microsoft.com/office/drawing/2014/main" id="{11B4CC02-D486-A049-88E9-8D452E4DCFC7}"/>
              </a:ext>
            </a:extLst>
          </p:cNvPr>
          <p:cNvPicPr>
            <a:picLocks noChangeAspect="1"/>
          </p:cNvPicPr>
          <p:nvPr/>
        </p:nvPicPr>
        <p:blipFill>
          <a:blip r:embed="rId4"/>
          <a:stretch>
            <a:fillRect/>
          </a:stretch>
        </p:blipFill>
        <p:spPr>
          <a:xfrm>
            <a:off x="525882" y="1107892"/>
            <a:ext cx="3699397" cy="3555325"/>
          </a:xfrm>
          <a:prstGeom prst="rect">
            <a:avLst/>
          </a:prstGeom>
        </p:spPr>
      </p:pic>
      <p:sp>
        <p:nvSpPr>
          <p:cNvPr id="7" name="TextBox 6">
            <a:extLst>
              <a:ext uri="{FF2B5EF4-FFF2-40B4-BE49-F238E27FC236}">
                <a16:creationId xmlns:a16="http://schemas.microsoft.com/office/drawing/2014/main" id="{FEB5F27E-9261-0F42-806E-7220C8C12ADD}"/>
              </a:ext>
            </a:extLst>
          </p:cNvPr>
          <p:cNvSpPr txBox="1"/>
          <p:nvPr/>
        </p:nvSpPr>
        <p:spPr>
          <a:xfrm>
            <a:off x="5485529" y="2708245"/>
            <a:ext cx="3132589" cy="307777"/>
          </a:xfrm>
          <a:prstGeom prst="rect">
            <a:avLst/>
          </a:prstGeom>
          <a:noFill/>
        </p:spPr>
        <p:txBody>
          <a:bodyPr wrap="none" rtlCol="0">
            <a:spAutoFit/>
          </a:bodyPr>
          <a:lstStyle/>
          <a:p>
            <a:r>
              <a:rPr lang="en-TW" dirty="0"/>
              <a:t>FRS: Fellowship of the Royal Society</a:t>
            </a:r>
          </a:p>
        </p:txBody>
      </p:sp>
      <p:pic>
        <p:nvPicPr>
          <p:cNvPr id="21506" name="Picture 2">
            <a:hlinkClick r:id="rId5"/>
            <a:extLst>
              <a:ext uri="{FF2B5EF4-FFF2-40B4-BE49-F238E27FC236}">
                <a16:creationId xmlns:a16="http://schemas.microsoft.com/office/drawing/2014/main" id="{5E1AB711-2277-994B-8495-A5A86F9F5669}"/>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6457445" y="3134955"/>
            <a:ext cx="1770716" cy="118316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DB9D16EE-6EC4-0E40-8C86-C80A33EA40E9}"/>
              </a:ext>
            </a:extLst>
          </p:cNvPr>
          <p:cNvSpPr txBox="1"/>
          <p:nvPr/>
        </p:nvSpPr>
        <p:spPr>
          <a:xfrm>
            <a:off x="6277450" y="4314565"/>
            <a:ext cx="2130706" cy="461665"/>
          </a:xfrm>
          <a:prstGeom prst="rect">
            <a:avLst/>
          </a:prstGeom>
          <a:noFill/>
        </p:spPr>
        <p:txBody>
          <a:bodyPr wrap="square" rtlCol="0">
            <a:spAutoFit/>
          </a:bodyPr>
          <a:lstStyle/>
          <a:p>
            <a:pPr algn="ctr"/>
            <a:r>
              <a:rPr lang="en-US" sz="800" dirty="0"/>
              <a:t>The Royal Institution Lecture Theatre. Here Michael Faraday first demonstrated electromagnetism</a:t>
            </a:r>
            <a:endParaRPr lang="en-TW" sz="800" dirty="0"/>
          </a:p>
        </p:txBody>
      </p:sp>
    </p:spTree>
    <p:extLst>
      <p:ext uri="{BB962C8B-B14F-4D97-AF65-F5344CB8AC3E}">
        <p14:creationId xmlns:p14="http://schemas.microsoft.com/office/powerpoint/2010/main" val="7755511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本框 17"/>
          <p:cNvSpPr txBox="1"/>
          <p:nvPr/>
        </p:nvSpPr>
        <p:spPr>
          <a:xfrm>
            <a:off x="381000" y="279812"/>
            <a:ext cx="8382000" cy="461665"/>
          </a:xfrm>
          <a:prstGeom prst="rect">
            <a:avLst/>
          </a:prstGeom>
          <a:noFill/>
        </p:spPr>
        <p:txBody>
          <a:bodyPr wrap="square" rtlCol="0">
            <a:spAutoFit/>
          </a:bodyPr>
          <a:lstStyle/>
          <a:p>
            <a:pPr marL="0" lvl="1" indent="0" algn="ctr" eaLnBrk="1" fontAlgn="auto" hangingPunct="1">
              <a:spcBef>
                <a:spcPts val="0"/>
              </a:spcBef>
              <a:spcAft>
                <a:spcPts val="0"/>
              </a:spcAft>
            </a:pPr>
            <a:r>
              <a:rPr lang="en-US" altLang="zh-CN" sz="2400" dirty="0">
                <a:solidFill>
                  <a:prstClr val="black"/>
                </a:solidFill>
                <a:latin typeface="Arial" panose="020B0604020202020204" pitchFamily="34" charset="0"/>
                <a:ea typeface="等线" charset="-122"/>
              </a:rPr>
              <a:t>Think of Universal Mechanism as a Rewrite System</a:t>
            </a:r>
            <a:endParaRPr lang="zh-CN" altLang="en-US" sz="1350" u="sng" kern="0" dirty="0">
              <a:solidFill>
                <a:srgbClr val="3A3A3A"/>
              </a:solidFill>
              <a:latin typeface="黑体" panose="02010609060101010101" pitchFamily="49" charset="-122"/>
              <a:ea typeface="黑体" panose="02010609060101010101" pitchFamily="49" charset="-122"/>
            </a:endParaRPr>
          </a:p>
        </p:txBody>
      </p:sp>
      <p:sp>
        <p:nvSpPr>
          <p:cNvPr id="2" name="Slide Number Placeholder 1">
            <a:extLst>
              <a:ext uri="{FF2B5EF4-FFF2-40B4-BE49-F238E27FC236}">
                <a16:creationId xmlns:a16="http://schemas.microsoft.com/office/drawing/2014/main" id="{AD922BBE-7CBF-5848-82B6-72710993AA69}"/>
              </a:ext>
            </a:extLst>
          </p:cNvPr>
          <p:cNvSpPr>
            <a:spLocks noGrp="1"/>
          </p:cNvSpPr>
          <p:nvPr>
            <p:ph type="sldNum" sz="quarter" idx="12"/>
          </p:nvPr>
        </p:nvSpPr>
        <p:spPr/>
        <p:txBody>
          <a:bodyPr/>
          <a:lstStyle/>
          <a:p>
            <a:fld id="{713C7D3C-22D2-7449-8935-5F36E8921380}" type="slidenum">
              <a:rPr lang="en-US" smtClean="0"/>
              <a:pPr/>
              <a:t>16</a:t>
            </a:fld>
            <a:endParaRPr lang="en-US" dirty="0"/>
          </a:p>
        </p:txBody>
      </p:sp>
      <p:sp>
        <p:nvSpPr>
          <p:cNvPr id="11" name="TextBox 10">
            <a:extLst>
              <a:ext uri="{FF2B5EF4-FFF2-40B4-BE49-F238E27FC236}">
                <a16:creationId xmlns:a16="http://schemas.microsoft.com/office/drawing/2014/main" id="{0AE6B930-8FC2-9F41-AF40-D4A79500D048}"/>
              </a:ext>
            </a:extLst>
          </p:cNvPr>
          <p:cNvSpPr txBox="1"/>
          <p:nvPr/>
        </p:nvSpPr>
        <p:spPr>
          <a:xfrm>
            <a:off x="1579833" y="4749961"/>
            <a:ext cx="5428089" cy="307777"/>
          </a:xfrm>
          <a:prstGeom prst="rect">
            <a:avLst/>
          </a:prstGeom>
          <a:noFill/>
        </p:spPr>
        <p:txBody>
          <a:bodyPr wrap="none" rtlCol="0">
            <a:spAutoFit/>
          </a:bodyPr>
          <a:lstStyle/>
          <a:p>
            <a:r>
              <a:rPr lang="en-TW" dirty="0"/>
              <a:t>Text and Image Source: Introduction to Cybernetic by </a:t>
            </a:r>
            <a:r>
              <a:rPr lang="en-TW" dirty="0">
                <a:hlinkClick r:id="rId2"/>
              </a:rPr>
              <a:t>Ross Ashby</a:t>
            </a:r>
            <a:endParaRPr lang="en-TW" dirty="0"/>
          </a:p>
        </p:txBody>
      </p:sp>
      <p:sp>
        <p:nvSpPr>
          <p:cNvPr id="5" name="TextBox 4">
            <a:extLst>
              <a:ext uri="{FF2B5EF4-FFF2-40B4-BE49-F238E27FC236}">
                <a16:creationId xmlns:a16="http://schemas.microsoft.com/office/drawing/2014/main" id="{A5AD7698-F34B-F049-93F0-1592295CDDE2}"/>
              </a:ext>
            </a:extLst>
          </p:cNvPr>
          <p:cNvSpPr txBox="1"/>
          <p:nvPr/>
        </p:nvSpPr>
        <p:spPr>
          <a:xfrm>
            <a:off x="671542" y="1064162"/>
            <a:ext cx="4004630" cy="1277273"/>
          </a:xfrm>
          <a:prstGeom prst="rect">
            <a:avLst/>
          </a:prstGeom>
          <a:noFill/>
        </p:spPr>
        <p:txBody>
          <a:bodyPr wrap="square" rtlCol="0">
            <a:spAutoFit/>
          </a:bodyPr>
          <a:lstStyle/>
          <a:p>
            <a:r>
              <a:rPr lang="en-US" sz="1100" dirty="0">
                <a:latin typeface="Times" pitchFamily="2" charset="0"/>
              </a:rPr>
              <a:t>Cybernetics is similar in its relation to the actual machine. It takes as its subject-matter the domain of “</a:t>
            </a:r>
            <a:r>
              <a:rPr lang="en-US" sz="1100" b="1" i="1" dirty="0">
                <a:solidFill>
                  <a:srgbClr val="FF0000"/>
                </a:solidFill>
                <a:latin typeface="Times" pitchFamily="2" charset="0"/>
              </a:rPr>
              <a:t>all possible machines</a:t>
            </a:r>
            <a:r>
              <a:rPr lang="en-US" sz="1100" dirty="0">
                <a:latin typeface="Times" pitchFamily="2" charset="0"/>
              </a:rPr>
              <a:t>”, and is only secondarily interested if informed that some of them have not yet been made, either by Man or by Nature. What cybernetics offers is the framework on which all individual machines may be ordered, related and understood. </a:t>
            </a:r>
          </a:p>
          <a:p>
            <a:endParaRPr lang="en-TW" sz="1100" dirty="0">
              <a:latin typeface="Times" pitchFamily="2" charset="0"/>
            </a:endParaRPr>
          </a:p>
        </p:txBody>
      </p:sp>
      <p:pic>
        <p:nvPicPr>
          <p:cNvPr id="3" name="Picture 2">
            <a:extLst>
              <a:ext uri="{FF2B5EF4-FFF2-40B4-BE49-F238E27FC236}">
                <a16:creationId xmlns:a16="http://schemas.microsoft.com/office/drawing/2014/main" id="{40DCAF5F-C79E-3441-8659-FD1056554766}"/>
              </a:ext>
            </a:extLst>
          </p:cNvPr>
          <p:cNvPicPr>
            <a:picLocks noChangeAspect="1"/>
          </p:cNvPicPr>
          <p:nvPr/>
        </p:nvPicPr>
        <p:blipFill>
          <a:blip r:embed="rId3"/>
          <a:stretch>
            <a:fillRect/>
          </a:stretch>
        </p:blipFill>
        <p:spPr>
          <a:xfrm>
            <a:off x="5324354" y="943968"/>
            <a:ext cx="2526735" cy="1251705"/>
          </a:xfrm>
          <a:prstGeom prst="rect">
            <a:avLst/>
          </a:prstGeom>
        </p:spPr>
      </p:pic>
      <p:pic>
        <p:nvPicPr>
          <p:cNvPr id="4" name="Picture 3">
            <a:extLst>
              <a:ext uri="{FF2B5EF4-FFF2-40B4-BE49-F238E27FC236}">
                <a16:creationId xmlns:a16="http://schemas.microsoft.com/office/drawing/2014/main" id="{399DEC97-9BDA-E94A-9D28-FFC50E01667B}"/>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4729466" y="2396290"/>
            <a:ext cx="3823241" cy="1864377"/>
          </a:xfrm>
          <a:prstGeom prst="rect">
            <a:avLst/>
          </a:prstGeom>
        </p:spPr>
      </p:pic>
      <p:pic>
        <p:nvPicPr>
          <p:cNvPr id="6" name="Picture 5">
            <a:extLst>
              <a:ext uri="{FF2B5EF4-FFF2-40B4-BE49-F238E27FC236}">
                <a16:creationId xmlns:a16="http://schemas.microsoft.com/office/drawing/2014/main" id="{4DE4A5E5-3997-4846-AD0B-11C0E3E85C97}"/>
              </a:ext>
            </a:extLst>
          </p:cNvPr>
          <p:cNvPicPr>
            <a:picLocks noChangeAspect="1"/>
          </p:cNvPicPr>
          <p:nvPr/>
        </p:nvPicPr>
        <p:blipFill>
          <a:blip r:embed="rId5"/>
          <a:stretch>
            <a:fillRect/>
          </a:stretch>
        </p:blipFill>
        <p:spPr>
          <a:xfrm>
            <a:off x="763929" y="2396290"/>
            <a:ext cx="3650607" cy="1864377"/>
          </a:xfrm>
          <a:prstGeom prst="rect">
            <a:avLst/>
          </a:prstGeom>
        </p:spPr>
      </p:pic>
    </p:spTree>
    <p:extLst>
      <p:ext uri="{BB962C8B-B14F-4D97-AF65-F5344CB8AC3E}">
        <p14:creationId xmlns:p14="http://schemas.microsoft.com/office/powerpoint/2010/main" val="26021030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Ashby’s Intro to Cybernetics Table of Content</a:t>
            </a:r>
          </a:p>
        </p:txBody>
      </p:sp>
      <p:sp>
        <p:nvSpPr>
          <p:cNvPr id="3" name="Text Placeholder 2">
            <a:extLst>
              <a:ext uri="{FF2B5EF4-FFF2-40B4-BE49-F238E27FC236}">
                <a16:creationId xmlns:a16="http://schemas.microsoft.com/office/drawing/2014/main" id="{3B809A32-45CB-F149-A5F1-EFB01EFC5F19}"/>
              </a:ext>
            </a:extLst>
          </p:cNvPr>
          <p:cNvSpPr>
            <a:spLocks noGrp="1"/>
          </p:cNvSpPr>
          <p:nvPr>
            <p:ph type="body" idx="1"/>
          </p:nvPr>
        </p:nvSpPr>
        <p:spPr>
          <a:xfrm>
            <a:off x="4504622" y="1246817"/>
            <a:ext cx="4242185" cy="3416400"/>
          </a:xfrm>
        </p:spPr>
        <p:txBody>
          <a:bodyPr/>
          <a:lstStyle/>
          <a:p>
            <a:r>
              <a:rPr lang="en-US" sz="1400" dirty="0"/>
              <a:t>Mechanism</a:t>
            </a:r>
          </a:p>
          <a:p>
            <a:pPr lvl="1"/>
            <a:r>
              <a:rPr lang="en-US" sz="1100" dirty="0"/>
              <a:t>The Data and Mathematical(Computational) Abstraction</a:t>
            </a:r>
          </a:p>
          <a:p>
            <a:pPr lvl="1"/>
            <a:endParaRPr lang="en-US" sz="1100" dirty="0"/>
          </a:p>
          <a:p>
            <a:r>
              <a:rPr lang="en-US" sz="1400" dirty="0"/>
              <a:t>Variety</a:t>
            </a:r>
          </a:p>
          <a:p>
            <a:pPr lvl="1"/>
            <a:r>
              <a:rPr lang="en-US" sz="1100" dirty="0"/>
              <a:t>Quantity, Transmission of Data, Noisy Transmission of Data</a:t>
            </a:r>
          </a:p>
          <a:p>
            <a:pPr lvl="1"/>
            <a:endParaRPr lang="en-US" sz="1100" dirty="0"/>
          </a:p>
          <a:p>
            <a:r>
              <a:rPr lang="en-US" sz="1400" dirty="0"/>
              <a:t>Regulation and Controlling</a:t>
            </a:r>
          </a:p>
          <a:p>
            <a:pPr lvl="1"/>
            <a:r>
              <a:rPr lang="en-US" sz="1100" dirty="0"/>
              <a:t>Regulatory strategies, biological examples, System Control at Scale</a:t>
            </a:r>
          </a:p>
        </p:txBody>
      </p:sp>
      <p:sp>
        <p:nvSpPr>
          <p:cNvPr id="5" name="Slide Number Placeholder 4">
            <a:extLst>
              <a:ext uri="{FF2B5EF4-FFF2-40B4-BE49-F238E27FC236}">
                <a16:creationId xmlns:a16="http://schemas.microsoft.com/office/drawing/2014/main" id="{20DEBB97-B9A3-6548-BBC6-5F376F8C89A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17</a:t>
            </a:fld>
            <a:endParaRPr lang="en" dirty="0"/>
          </a:p>
        </p:txBody>
      </p:sp>
      <p:pic>
        <p:nvPicPr>
          <p:cNvPr id="4" name="Picture 3">
            <a:extLst>
              <a:ext uri="{FF2B5EF4-FFF2-40B4-BE49-F238E27FC236}">
                <a16:creationId xmlns:a16="http://schemas.microsoft.com/office/drawing/2014/main" id="{4A972A65-6133-8146-AD71-42CFB49B4FFC}"/>
              </a:ext>
            </a:extLst>
          </p:cNvPr>
          <p:cNvPicPr>
            <a:picLocks noChangeAspect="1"/>
          </p:cNvPicPr>
          <p:nvPr/>
        </p:nvPicPr>
        <p:blipFill>
          <a:blip r:embed="rId3"/>
          <a:stretch>
            <a:fillRect/>
          </a:stretch>
        </p:blipFill>
        <p:spPr>
          <a:xfrm>
            <a:off x="561867" y="1246817"/>
            <a:ext cx="1951769" cy="2960480"/>
          </a:xfrm>
          <a:prstGeom prst="rect">
            <a:avLst/>
          </a:prstGeom>
        </p:spPr>
      </p:pic>
      <p:pic>
        <p:nvPicPr>
          <p:cNvPr id="6" name="Picture 5">
            <a:extLst>
              <a:ext uri="{FF2B5EF4-FFF2-40B4-BE49-F238E27FC236}">
                <a16:creationId xmlns:a16="http://schemas.microsoft.com/office/drawing/2014/main" id="{D32AE784-9778-294B-9D67-1B09F94E9ABA}"/>
              </a:ext>
            </a:extLst>
          </p:cNvPr>
          <p:cNvPicPr>
            <a:picLocks noChangeAspect="1"/>
          </p:cNvPicPr>
          <p:nvPr/>
        </p:nvPicPr>
        <p:blipFill>
          <a:blip r:embed="rId4"/>
          <a:stretch>
            <a:fillRect/>
          </a:stretch>
        </p:blipFill>
        <p:spPr>
          <a:xfrm>
            <a:off x="2513636" y="1246817"/>
            <a:ext cx="1915131" cy="2959223"/>
          </a:xfrm>
          <a:prstGeom prst="rect">
            <a:avLst/>
          </a:prstGeom>
        </p:spPr>
      </p:pic>
    </p:spTree>
    <p:extLst>
      <p:ext uri="{BB962C8B-B14F-4D97-AF65-F5344CB8AC3E}">
        <p14:creationId xmlns:p14="http://schemas.microsoft.com/office/powerpoint/2010/main" val="32585741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2334917" y="227216"/>
            <a:ext cx="4474165" cy="461665"/>
          </a:xfrm>
          <a:prstGeom prst="rect">
            <a:avLst/>
          </a:prstGeom>
          <a:noFill/>
        </p:spPr>
        <p:txBody>
          <a:bodyPr wrap="square" rtlCol="0">
            <a:spAutoFit/>
          </a:bodyPr>
          <a:lstStyle/>
          <a:p>
            <a:pPr marL="0" marR="0" lvl="1"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zh-CN" sz="2400" b="0" i="0" u="none" strike="noStrike" kern="0" cap="none" spc="0" normalizeH="0" baseline="0" noProof="0" dirty="0">
                <a:ln>
                  <a:noFill/>
                </a:ln>
                <a:solidFill>
                  <a:schemeClr val="tx1"/>
                </a:solidFill>
                <a:effectLst/>
                <a:uLnTx/>
                <a:uFillTx/>
                <a:latin typeface="Hei" charset="-122"/>
                <a:ea typeface="Hei" charset="-122"/>
                <a:cs typeface="Hei" charset="-122"/>
                <a:sym typeface="Arial"/>
              </a:rPr>
              <a:t>Partially Ordered Set (POS)</a:t>
            </a:r>
            <a:endParaRPr kumimoji="0" lang="zh-CN" altLang="en-US" sz="975" b="0" i="0" u="none" strike="noStrike" kern="0" cap="none" spc="0" normalizeH="0" baseline="0" noProof="0" dirty="0">
              <a:ln>
                <a:noFill/>
              </a:ln>
              <a:solidFill>
                <a:schemeClr val="tx1"/>
              </a:solidFill>
              <a:effectLst/>
              <a:uLnTx/>
              <a:uFillTx/>
              <a:latin typeface="Hei" charset="-122"/>
              <a:ea typeface="Hei" charset="-122"/>
              <a:cs typeface="Hei" charset="-122"/>
              <a:sym typeface="Arial"/>
            </a:endParaRPr>
          </a:p>
        </p:txBody>
      </p:sp>
      <p:sp>
        <p:nvSpPr>
          <p:cNvPr id="3" name="TextBox 2"/>
          <p:cNvSpPr txBox="1"/>
          <p:nvPr/>
        </p:nvSpPr>
        <p:spPr>
          <a:xfrm>
            <a:off x="1873675" y="4408453"/>
            <a:ext cx="5396650" cy="507831"/>
          </a:xfrm>
          <a:prstGeom prst="rect">
            <a:avLst/>
          </a:prstGeom>
          <a:solidFill>
            <a:schemeClr val="bg1"/>
          </a:solidFill>
        </p:spPr>
        <p:txBody>
          <a:bodyPr wrap="square" rtlCol="0">
            <a:spAutoFit/>
          </a:bodyPr>
          <a:lstStyle/>
          <a:p>
            <a:pPr lvl="0"/>
            <a:r>
              <a:rPr lang="en-US" sz="900" dirty="0"/>
              <a:t>The </a:t>
            </a:r>
            <a:r>
              <a:rPr lang="en-US" sz="900" dirty="0">
                <a:hlinkClick r:id="rId2" tooltip="Hasse diagram"/>
              </a:rPr>
              <a:t>Hasse diagram</a:t>
            </a:r>
            <a:r>
              <a:rPr lang="en-US" sz="900" dirty="0"/>
              <a:t> of the </a:t>
            </a:r>
            <a:r>
              <a:rPr lang="en-US" sz="900" dirty="0">
                <a:hlinkClick r:id="rId3" tooltip="Power set"/>
              </a:rPr>
              <a:t>set of all subsets</a:t>
            </a:r>
            <a:r>
              <a:rPr lang="en-US" sz="900" dirty="0"/>
              <a:t> of a three-element set {x, y, z}, ordered by inclusion. Distinct sets on the same horizontal level are incomparable with each other. Some other pairs, such as {x} and {</a:t>
            </a:r>
            <a:r>
              <a:rPr lang="en-US" sz="900" dirty="0" err="1"/>
              <a:t>y,z</a:t>
            </a:r>
            <a:r>
              <a:rPr lang="en-US" sz="900" dirty="0"/>
              <a:t>}, are also incomparable. (Image and Text Source: Wikipedia: </a:t>
            </a:r>
            <a:r>
              <a:rPr lang="en-US" sz="900" dirty="0">
                <a:hlinkClick r:id="rId4"/>
              </a:rPr>
              <a:t>POS</a:t>
            </a:r>
            <a:r>
              <a:rPr lang="en-US" sz="900" dirty="0"/>
              <a:t> )</a:t>
            </a:r>
            <a:endParaRPr kumimoji="0" lang="en-US" sz="900" b="0" i="0" u="none" strike="noStrike" kern="0" cap="none" spc="0" normalizeH="0" baseline="0" noProof="0" dirty="0">
              <a:ln>
                <a:noFill/>
              </a:ln>
              <a:solidFill>
                <a:prstClr val="white"/>
              </a:solidFill>
              <a:effectLst/>
              <a:uLnTx/>
              <a:uFillTx/>
              <a:latin typeface="Arial"/>
              <a:cs typeface="Arial"/>
              <a:sym typeface="Arial"/>
            </a:endParaRPr>
          </a:p>
        </p:txBody>
      </p:sp>
      <p:pic>
        <p:nvPicPr>
          <p:cNvPr id="1026" name="Picture 2">
            <a:hlinkClick r:id="rId4"/>
            <a:extLst>
              <a:ext uri="{FF2B5EF4-FFF2-40B4-BE49-F238E27FC236}">
                <a16:creationId xmlns:a16="http://schemas.microsoft.com/office/drawing/2014/main" id="{7C29A3B7-C1A5-DF46-8EB1-115D4C28A96E}"/>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2512157" y="1130439"/>
            <a:ext cx="4119685" cy="311448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EF63CDF6-3081-FD43-A76E-BE71D17C3DAD}"/>
              </a:ext>
            </a:extLst>
          </p:cNvPr>
          <p:cNvSpPr txBox="1"/>
          <p:nvPr/>
        </p:nvSpPr>
        <p:spPr>
          <a:xfrm>
            <a:off x="6631842" y="4013061"/>
            <a:ext cx="752129" cy="307777"/>
          </a:xfrm>
          <a:prstGeom prst="rect">
            <a:avLst/>
          </a:prstGeom>
          <a:noFill/>
        </p:spPr>
        <p:txBody>
          <a:bodyPr wrap="none" rtlCol="0">
            <a:spAutoFit/>
          </a:bodyPr>
          <a:lstStyle/>
          <a:p>
            <a:r>
              <a:rPr lang="en-TW" dirty="0"/>
              <a:t>Bottom</a:t>
            </a:r>
          </a:p>
        </p:txBody>
      </p:sp>
      <p:sp>
        <p:nvSpPr>
          <p:cNvPr id="6" name="TextBox 5">
            <a:extLst>
              <a:ext uri="{FF2B5EF4-FFF2-40B4-BE49-F238E27FC236}">
                <a16:creationId xmlns:a16="http://schemas.microsoft.com/office/drawing/2014/main" id="{A75544C8-6E0E-EB46-BC38-F9F673FCF0B6}"/>
              </a:ext>
            </a:extLst>
          </p:cNvPr>
          <p:cNvSpPr txBox="1"/>
          <p:nvPr/>
        </p:nvSpPr>
        <p:spPr>
          <a:xfrm>
            <a:off x="6631841" y="1130439"/>
            <a:ext cx="1058303" cy="307777"/>
          </a:xfrm>
          <a:prstGeom prst="rect">
            <a:avLst/>
          </a:prstGeom>
          <a:noFill/>
        </p:spPr>
        <p:txBody>
          <a:bodyPr wrap="none" rtlCol="0">
            <a:spAutoFit/>
          </a:bodyPr>
          <a:lstStyle/>
          <a:p>
            <a:r>
              <a:rPr lang="en-TW" dirty="0"/>
              <a:t>Top (Meet)</a:t>
            </a:r>
          </a:p>
        </p:txBody>
      </p:sp>
      <p:pic>
        <p:nvPicPr>
          <p:cNvPr id="4" name="Picture 3">
            <a:extLst>
              <a:ext uri="{FF2B5EF4-FFF2-40B4-BE49-F238E27FC236}">
                <a16:creationId xmlns:a16="http://schemas.microsoft.com/office/drawing/2014/main" id="{8F95DF21-C026-6541-BAFA-0D571CD05691}"/>
              </a:ext>
            </a:extLst>
          </p:cNvPr>
          <p:cNvPicPr>
            <a:picLocks noChangeAspect="1"/>
          </p:cNvPicPr>
          <p:nvPr/>
        </p:nvPicPr>
        <p:blipFill>
          <a:blip r:embed="rId6"/>
          <a:stretch>
            <a:fillRect/>
          </a:stretch>
        </p:blipFill>
        <p:spPr>
          <a:xfrm>
            <a:off x="64374" y="1284327"/>
            <a:ext cx="2486724" cy="2609614"/>
          </a:xfrm>
          <a:prstGeom prst="rect">
            <a:avLst/>
          </a:prstGeom>
        </p:spPr>
      </p:pic>
      <p:sp>
        <p:nvSpPr>
          <p:cNvPr id="5" name="TextBox 4">
            <a:extLst>
              <a:ext uri="{FF2B5EF4-FFF2-40B4-BE49-F238E27FC236}">
                <a16:creationId xmlns:a16="http://schemas.microsoft.com/office/drawing/2014/main" id="{6D0CA145-01F6-D44D-AF1D-DD9635892857}"/>
              </a:ext>
            </a:extLst>
          </p:cNvPr>
          <p:cNvSpPr txBox="1"/>
          <p:nvPr/>
        </p:nvSpPr>
        <p:spPr>
          <a:xfrm>
            <a:off x="265623" y="3893941"/>
            <a:ext cx="2084225" cy="253916"/>
          </a:xfrm>
          <a:prstGeom prst="rect">
            <a:avLst/>
          </a:prstGeom>
          <a:noFill/>
        </p:spPr>
        <p:txBody>
          <a:bodyPr wrap="none" rtlCol="0">
            <a:spAutoFit/>
          </a:bodyPr>
          <a:lstStyle/>
          <a:p>
            <a:r>
              <a:rPr lang="en-TW" sz="1050" dirty="0"/>
              <a:t>P. 108 of Intro to Cyb, by Ashby</a:t>
            </a:r>
          </a:p>
        </p:txBody>
      </p:sp>
    </p:spTree>
    <p:extLst>
      <p:ext uri="{BB962C8B-B14F-4D97-AF65-F5344CB8AC3E}">
        <p14:creationId xmlns:p14="http://schemas.microsoft.com/office/powerpoint/2010/main" val="40973039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hlinkClick r:id="rId3"/>
            <a:extLst>
              <a:ext uri="{FF2B5EF4-FFF2-40B4-BE49-F238E27FC236}">
                <a16:creationId xmlns:a16="http://schemas.microsoft.com/office/drawing/2014/main" id="{D50D04B2-8461-344F-BB1B-53ADCDB0D128}"/>
              </a:ext>
            </a:extLst>
          </p:cNvPr>
          <p:cNvPicPr>
            <a:picLocks noChangeAspect="1"/>
          </p:cNvPicPr>
          <p:nvPr/>
        </p:nvPicPr>
        <p:blipFill>
          <a:blip r:embed="rId4"/>
          <a:stretch>
            <a:fillRect/>
          </a:stretch>
        </p:blipFill>
        <p:spPr>
          <a:xfrm>
            <a:off x="2986495" y="3368947"/>
            <a:ext cx="1585505" cy="1374104"/>
          </a:xfrm>
          <a:prstGeom prst="rect">
            <a:avLst/>
          </a:prstGeom>
        </p:spPr>
      </p:pic>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All System can be approximated as Partially Ordered Set</a:t>
            </a:r>
            <a:endParaRPr dirty="0">
              <a:solidFill>
                <a:schemeClr val="tx1"/>
              </a:solidFill>
            </a:endParaRPr>
          </a:p>
        </p:txBody>
      </p:sp>
      <p:sp>
        <p:nvSpPr>
          <p:cNvPr id="3" name="Slide Number Placeholder 2">
            <a:extLst>
              <a:ext uri="{FF2B5EF4-FFF2-40B4-BE49-F238E27FC236}">
                <a16:creationId xmlns:a16="http://schemas.microsoft.com/office/drawing/2014/main" id="{DE55816F-8CFD-FD40-9DB7-AADD45F43FC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19</a:t>
            </a:fld>
            <a:endParaRPr lang="en" dirty="0"/>
          </a:p>
        </p:txBody>
      </p:sp>
      <p:pic>
        <p:nvPicPr>
          <p:cNvPr id="4" name="Picture 3">
            <a:hlinkClick r:id="rId5"/>
            <a:extLst>
              <a:ext uri="{FF2B5EF4-FFF2-40B4-BE49-F238E27FC236}">
                <a16:creationId xmlns:a16="http://schemas.microsoft.com/office/drawing/2014/main" id="{3BFDF254-BAC3-E040-8EE6-ADA24C9B498A}"/>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574431" y="1605044"/>
            <a:ext cx="2403231" cy="1832697"/>
          </a:xfrm>
          <a:prstGeom prst="rect">
            <a:avLst/>
          </a:prstGeom>
        </p:spPr>
      </p:pic>
      <p:pic>
        <p:nvPicPr>
          <p:cNvPr id="5" name="Picture 4">
            <a:hlinkClick r:id="rId7"/>
            <a:extLst>
              <a:ext uri="{FF2B5EF4-FFF2-40B4-BE49-F238E27FC236}">
                <a16:creationId xmlns:a16="http://schemas.microsoft.com/office/drawing/2014/main" id="{DD17BD57-7455-FA41-84CA-F70F140592FA}"/>
              </a:ext>
            </a:extLst>
          </p:cNvPr>
          <p:cNvPicPr>
            <a:picLocks noChangeAspect="1"/>
          </p:cNvPicPr>
          <p:nvPr/>
        </p:nvPicPr>
        <p:blipFill>
          <a:blip r:embed="rId8"/>
          <a:stretch>
            <a:fillRect/>
          </a:stretch>
        </p:blipFill>
        <p:spPr>
          <a:xfrm>
            <a:off x="532000" y="3553073"/>
            <a:ext cx="2238864" cy="1253096"/>
          </a:xfrm>
          <a:prstGeom prst="rect">
            <a:avLst/>
          </a:prstGeom>
        </p:spPr>
      </p:pic>
      <p:pic>
        <p:nvPicPr>
          <p:cNvPr id="8" name="Picture 7">
            <a:extLst>
              <a:ext uri="{FF2B5EF4-FFF2-40B4-BE49-F238E27FC236}">
                <a16:creationId xmlns:a16="http://schemas.microsoft.com/office/drawing/2014/main" id="{C9221C58-E55A-B346-89D0-228D90E36CAE}"/>
              </a:ext>
            </a:extLst>
          </p:cNvPr>
          <p:cNvPicPr>
            <a:picLocks noChangeAspect="1"/>
          </p:cNvPicPr>
          <p:nvPr/>
        </p:nvPicPr>
        <p:blipFill>
          <a:blip r:embed="rId9"/>
          <a:stretch>
            <a:fillRect/>
          </a:stretch>
        </p:blipFill>
        <p:spPr>
          <a:xfrm>
            <a:off x="2779046" y="1017725"/>
            <a:ext cx="3001108" cy="1132363"/>
          </a:xfrm>
          <a:prstGeom prst="rect">
            <a:avLst/>
          </a:prstGeom>
        </p:spPr>
      </p:pic>
      <p:pic>
        <p:nvPicPr>
          <p:cNvPr id="6" name="Picture 5">
            <a:hlinkClick r:id="rId7"/>
            <a:extLst>
              <a:ext uri="{FF2B5EF4-FFF2-40B4-BE49-F238E27FC236}">
                <a16:creationId xmlns:a16="http://schemas.microsoft.com/office/drawing/2014/main" id="{49D55142-5CEF-944B-B026-E09A097F424B}"/>
              </a:ext>
            </a:extLst>
          </p:cNvPr>
          <p:cNvPicPr>
            <a:picLocks noChangeAspect="1"/>
          </p:cNvPicPr>
          <p:nvPr/>
        </p:nvPicPr>
        <p:blipFill>
          <a:blip r:embed="rId10"/>
          <a:stretch>
            <a:fillRect/>
          </a:stretch>
        </p:blipFill>
        <p:spPr>
          <a:xfrm>
            <a:off x="809040" y="3809731"/>
            <a:ext cx="2069639" cy="889530"/>
          </a:xfrm>
          <a:prstGeom prst="rect">
            <a:avLst/>
          </a:prstGeom>
        </p:spPr>
      </p:pic>
      <p:pic>
        <p:nvPicPr>
          <p:cNvPr id="7" name="Picture 6">
            <a:extLst>
              <a:ext uri="{FF2B5EF4-FFF2-40B4-BE49-F238E27FC236}">
                <a16:creationId xmlns:a16="http://schemas.microsoft.com/office/drawing/2014/main" id="{37335549-B65A-5149-B9C6-E4AFD3D4CECA}"/>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3520023" y="1487944"/>
            <a:ext cx="1139173" cy="1832697"/>
          </a:xfrm>
          <a:prstGeom prst="rect">
            <a:avLst/>
          </a:prstGeom>
        </p:spPr>
      </p:pic>
      <p:pic>
        <p:nvPicPr>
          <p:cNvPr id="2050" name="Picture 2">
            <a:hlinkClick r:id="rId12"/>
            <a:extLst>
              <a:ext uri="{FF2B5EF4-FFF2-40B4-BE49-F238E27FC236}">
                <a16:creationId xmlns:a16="http://schemas.microsoft.com/office/drawing/2014/main" id="{72DE7EF9-9576-2B45-BC18-B24FB3226D18}"/>
              </a:ext>
            </a:extLst>
          </p:cNvPr>
          <p:cNvPicPr>
            <a:picLocks noChangeAspect="1" noChangeArrowheads="1"/>
          </p:cNvPicPr>
          <p:nvPr/>
        </p:nvPicPr>
        <p:blipFill>
          <a:blip r:embed="rId13" cstate="print">
            <a:extLst>
              <a:ext uri="{28A0092B-C50C-407E-A947-70E740481C1C}">
                <a14:useLocalDpi xmlns:a14="http://schemas.microsoft.com/office/drawing/2010/main"/>
              </a:ext>
            </a:extLst>
          </a:blip>
          <a:srcRect/>
          <a:stretch>
            <a:fillRect/>
          </a:stretch>
        </p:blipFill>
        <p:spPr bwMode="auto">
          <a:xfrm>
            <a:off x="5019416" y="1017725"/>
            <a:ext cx="3428022" cy="3859205"/>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3FBB8C21-7920-9342-9B02-7B9E60DFA38E}"/>
              </a:ext>
            </a:extLst>
          </p:cNvPr>
          <p:cNvSpPr txBox="1"/>
          <p:nvPr/>
        </p:nvSpPr>
        <p:spPr>
          <a:xfrm>
            <a:off x="5323426" y="4806169"/>
            <a:ext cx="2820003" cy="261610"/>
          </a:xfrm>
          <a:prstGeom prst="rect">
            <a:avLst/>
          </a:prstGeom>
          <a:noFill/>
        </p:spPr>
        <p:txBody>
          <a:bodyPr wrap="none" rtlCol="0">
            <a:spAutoFit/>
          </a:bodyPr>
          <a:lstStyle/>
          <a:p>
            <a:r>
              <a:rPr lang="en-US" sz="1100" b="1" dirty="0"/>
              <a:t>Numbers are </a:t>
            </a:r>
            <a:r>
              <a:rPr lang="en-US" sz="1100" b="1" i="1" dirty="0">
                <a:hlinkClick r:id="rId14" tooltip="Natural transformations on Wikipedia"/>
              </a:rPr>
              <a:t>naturally related</a:t>
            </a:r>
            <a:r>
              <a:rPr lang="en-US" sz="1100" b="1" dirty="0"/>
              <a:t> to Music</a:t>
            </a:r>
            <a:r>
              <a:rPr lang="en-US" sz="1100" dirty="0"/>
              <a:t>:</a:t>
            </a:r>
            <a:endParaRPr lang="en-TW" sz="1100" dirty="0"/>
          </a:p>
        </p:txBody>
      </p:sp>
    </p:spTree>
    <p:extLst>
      <p:ext uri="{BB962C8B-B14F-4D97-AF65-F5344CB8AC3E}">
        <p14:creationId xmlns:p14="http://schemas.microsoft.com/office/powerpoint/2010/main" val="4152411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3" name="Google Shape;73;p16"/>
          <p:cNvSpPr txBox="1">
            <a:spLocks noGrp="1"/>
          </p:cNvSpPr>
          <p:nvPr>
            <p:ph type="body" idx="2"/>
          </p:nvPr>
        </p:nvSpPr>
        <p:spPr>
          <a:xfrm>
            <a:off x="4939500" y="2224006"/>
            <a:ext cx="3837000" cy="2766447"/>
          </a:xfrm>
          <a:prstGeom prst="rect">
            <a:avLst/>
          </a:prstGeom>
        </p:spPr>
        <p:txBody>
          <a:bodyPr spcFirstLastPara="1" wrap="square" lIns="91425" tIns="91425" rIns="91425" bIns="91425" anchor="ctr" anchorCtr="0">
            <a:noAutofit/>
          </a:bodyPr>
          <a:lstStyle/>
          <a:p>
            <a:pPr marL="114300" lvl="0" indent="0" algn="l" rtl="0">
              <a:spcBef>
                <a:spcPts val="0"/>
              </a:spcBef>
              <a:spcAft>
                <a:spcPts val="0"/>
              </a:spcAft>
              <a:buSzPts val="1800"/>
              <a:buNone/>
            </a:pPr>
            <a:r>
              <a:rPr lang="en-US" dirty="0"/>
              <a:t>A well-defined set of Actions and iterative Branching Strategies</a:t>
            </a:r>
            <a:endParaRPr dirty="0"/>
          </a:p>
          <a:p>
            <a:pPr lvl="1" indent="-342900">
              <a:buSzPts val="1800"/>
              <a:buChar char="●"/>
            </a:pPr>
            <a:r>
              <a:rPr lang="en" dirty="0"/>
              <a:t>A Roadmap of composable activities</a:t>
            </a:r>
          </a:p>
          <a:p>
            <a:pPr lvl="1" indent="-342900">
              <a:buSzPts val="1800"/>
              <a:buChar char="●"/>
            </a:pPr>
            <a:r>
              <a:rPr lang="en" dirty="0"/>
              <a:t>Sequencing and timing conditions</a:t>
            </a:r>
          </a:p>
          <a:p>
            <a:pPr lvl="1" indent="-342900">
              <a:buSzPts val="1800"/>
              <a:buChar char="●"/>
            </a:pPr>
            <a:r>
              <a:rPr lang="en" dirty="0"/>
              <a:t>Explicitly state dependencies and resource requirements</a:t>
            </a:r>
          </a:p>
          <a:p>
            <a:pPr lvl="1" indent="-342900">
              <a:buSzPts val="1800"/>
              <a:buChar char="●"/>
            </a:pPr>
            <a:endParaRPr lang="en" dirty="0"/>
          </a:p>
        </p:txBody>
      </p:sp>
      <p:sp>
        <p:nvSpPr>
          <p:cNvPr id="4" name="Rectangle 3">
            <a:extLst>
              <a:ext uri="{FF2B5EF4-FFF2-40B4-BE49-F238E27FC236}">
                <a16:creationId xmlns:a16="http://schemas.microsoft.com/office/drawing/2014/main" id="{A47A09CE-1A7C-8443-952F-C39D9B44E2DA}"/>
              </a:ext>
            </a:extLst>
          </p:cNvPr>
          <p:cNvSpPr/>
          <p:nvPr/>
        </p:nvSpPr>
        <p:spPr>
          <a:xfrm>
            <a:off x="4572000" y="0"/>
            <a:ext cx="4572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1" name="Google Shape;72;p16">
            <a:extLst>
              <a:ext uri="{FF2B5EF4-FFF2-40B4-BE49-F238E27FC236}">
                <a16:creationId xmlns:a16="http://schemas.microsoft.com/office/drawing/2014/main" id="{38136BA9-C5AA-8C48-B2F3-C064D4B6C3FC}"/>
              </a:ext>
            </a:extLst>
          </p:cNvPr>
          <p:cNvSpPr txBox="1">
            <a:spLocks/>
          </p:cNvSpPr>
          <p:nvPr/>
        </p:nvSpPr>
        <p:spPr>
          <a:xfrm>
            <a:off x="2659577" y="243231"/>
            <a:ext cx="4045200" cy="63692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r>
              <a:rPr lang="en-US" dirty="0"/>
              <a:t>Logic Model</a:t>
            </a:r>
          </a:p>
        </p:txBody>
      </p:sp>
      <p:sp>
        <p:nvSpPr>
          <p:cNvPr id="12" name="Google Shape;72;p16">
            <a:extLst>
              <a:ext uri="{FF2B5EF4-FFF2-40B4-BE49-F238E27FC236}">
                <a16:creationId xmlns:a16="http://schemas.microsoft.com/office/drawing/2014/main" id="{C8526483-D688-704A-91EB-3F96A42F4062}"/>
              </a:ext>
            </a:extLst>
          </p:cNvPr>
          <p:cNvSpPr txBox="1">
            <a:spLocks/>
          </p:cNvSpPr>
          <p:nvPr/>
        </p:nvSpPr>
        <p:spPr>
          <a:xfrm>
            <a:off x="2659576" y="326527"/>
            <a:ext cx="4045200" cy="636928"/>
          </a:xfrm>
          <a:prstGeom prst="rect">
            <a:avLst/>
          </a:prstGeom>
          <a:solidFill>
            <a:schemeClr val="tx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r>
              <a:rPr lang="en-US" dirty="0">
                <a:solidFill>
                  <a:schemeClr val="bg1"/>
                </a:solidFill>
              </a:rPr>
              <a:t>Logic Model</a:t>
            </a:r>
          </a:p>
        </p:txBody>
      </p:sp>
      <p:pic>
        <p:nvPicPr>
          <p:cNvPr id="5" name="Picture 4">
            <a:extLst>
              <a:ext uri="{FF2B5EF4-FFF2-40B4-BE49-F238E27FC236}">
                <a16:creationId xmlns:a16="http://schemas.microsoft.com/office/drawing/2014/main" id="{A2DD56A4-54BD-514B-AC56-C8E9237E41B6}"/>
              </a:ext>
            </a:extLst>
          </p:cNvPr>
          <p:cNvPicPr>
            <a:picLocks noChangeAspect="1"/>
          </p:cNvPicPr>
          <p:nvPr/>
        </p:nvPicPr>
        <p:blipFill>
          <a:blip r:embed="rId3"/>
          <a:stretch>
            <a:fillRect/>
          </a:stretch>
        </p:blipFill>
        <p:spPr>
          <a:xfrm>
            <a:off x="2659576" y="174910"/>
            <a:ext cx="1912423" cy="871840"/>
          </a:xfrm>
          <a:prstGeom prst="rect">
            <a:avLst/>
          </a:prstGeom>
        </p:spPr>
      </p:pic>
      <p:sp>
        <p:nvSpPr>
          <p:cNvPr id="13" name="Google Shape;73;p16">
            <a:extLst>
              <a:ext uri="{FF2B5EF4-FFF2-40B4-BE49-F238E27FC236}">
                <a16:creationId xmlns:a16="http://schemas.microsoft.com/office/drawing/2014/main" id="{5249A2E3-BD2F-D642-AC51-FE3163A5C0F2}"/>
              </a:ext>
            </a:extLst>
          </p:cNvPr>
          <p:cNvSpPr txBox="1">
            <a:spLocks/>
          </p:cNvSpPr>
          <p:nvPr/>
        </p:nvSpPr>
        <p:spPr>
          <a:xfrm>
            <a:off x="4737063" y="948480"/>
            <a:ext cx="4284095" cy="376445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b="1" i="1" dirty="0">
                <a:solidFill>
                  <a:schemeClr val="bg1"/>
                </a:solidFill>
              </a:rPr>
              <a:t>Output:</a:t>
            </a:r>
            <a:r>
              <a:rPr lang="en-US" dirty="0">
                <a:solidFill>
                  <a:schemeClr val="bg1"/>
                </a:solidFill>
              </a:rPr>
              <a:t> An informal proof that demonstrates Cybernetics is about Transdisciplinary Cognitive Foundation</a:t>
            </a:r>
          </a:p>
          <a:p>
            <a:pPr marL="114300" indent="0">
              <a:buFont typeface="Arial"/>
              <a:buNone/>
            </a:pPr>
            <a:endParaRPr lang="en-US" dirty="0">
              <a:solidFill>
                <a:schemeClr val="bg1"/>
              </a:solidFill>
            </a:endParaRPr>
          </a:p>
          <a:p>
            <a:pPr marL="114300" indent="0">
              <a:buFont typeface="Arial"/>
              <a:buNone/>
            </a:pPr>
            <a:r>
              <a:rPr lang="en-US" b="1" i="1" dirty="0">
                <a:solidFill>
                  <a:schemeClr val="bg1"/>
                </a:solidFill>
              </a:rPr>
              <a:t>Process:</a:t>
            </a:r>
            <a:r>
              <a:rPr lang="en-US" dirty="0">
                <a:solidFill>
                  <a:schemeClr val="bg1"/>
                </a:solidFill>
              </a:rPr>
              <a:t> Review, Lecture and Discussion</a:t>
            </a:r>
          </a:p>
          <a:p>
            <a:pPr marL="114300" indent="0">
              <a:buFont typeface="Arial"/>
              <a:buNone/>
            </a:pPr>
            <a:endParaRPr lang="en-US" dirty="0">
              <a:solidFill>
                <a:schemeClr val="bg1"/>
              </a:solidFill>
            </a:endParaRPr>
          </a:p>
          <a:p>
            <a:pPr marL="114300" indent="0">
              <a:buFont typeface="Arial"/>
              <a:buNone/>
            </a:pPr>
            <a:r>
              <a:rPr lang="en-US" b="1" i="1" dirty="0">
                <a:solidFill>
                  <a:schemeClr val="bg1"/>
                </a:solidFill>
              </a:rPr>
              <a:t>Input:</a:t>
            </a:r>
            <a:r>
              <a:rPr lang="en-US" dirty="0">
                <a:solidFill>
                  <a:schemeClr val="bg1"/>
                </a:solidFill>
              </a:rPr>
              <a:t> </a:t>
            </a:r>
          </a:p>
          <a:p>
            <a:pPr>
              <a:buFont typeface="+mj-lt"/>
              <a:buAutoNum type="arabicPeriod"/>
            </a:pPr>
            <a:endParaRPr lang="en-US" dirty="0">
              <a:solidFill>
                <a:schemeClr val="bg1"/>
              </a:solidFill>
            </a:endParaRPr>
          </a:p>
          <a:p>
            <a:pPr>
              <a:buFont typeface="+mj-lt"/>
              <a:buAutoNum type="arabicPeriod"/>
            </a:pPr>
            <a:r>
              <a:rPr lang="en-US" sz="1200" dirty="0">
                <a:solidFill>
                  <a:schemeClr val="bg1"/>
                </a:solidFill>
              </a:rPr>
              <a:t>Universal Computation is true</a:t>
            </a:r>
          </a:p>
          <a:p>
            <a:pPr>
              <a:buFont typeface="+mj-lt"/>
              <a:buAutoNum type="arabicPeriod"/>
            </a:pPr>
            <a:r>
              <a:rPr lang="en-US" sz="1200" dirty="0">
                <a:solidFill>
                  <a:schemeClr val="bg1"/>
                </a:solidFill>
              </a:rPr>
              <a:t>Reference material about </a:t>
            </a:r>
            <a:r>
              <a:rPr lang="en-US" sz="1200" dirty="0" err="1">
                <a:solidFill>
                  <a:schemeClr val="bg1"/>
                </a:solidFill>
              </a:rPr>
              <a:t>Cyb</a:t>
            </a:r>
            <a:r>
              <a:rPr lang="en-US" sz="1200" dirty="0">
                <a:solidFill>
                  <a:schemeClr val="bg1"/>
                </a:solidFill>
              </a:rPr>
              <a:t>.</a:t>
            </a:r>
          </a:p>
          <a:p>
            <a:pPr>
              <a:buFont typeface="+mj-lt"/>
              <a:buAutoNum type="arabicPeriod"/>
            </a:pPr>
            <a:r>
              <a:rPr lang="en-US" sz="1200" dirty="0">
                <a:solidFill>
                  <a:schemeClr val="bg1"/>
                </a:solidFill>
              </a:rPr>
              <a:t>Historical accounts of agencies.</a:t>
            </a:r>
          </a:p>
          <a:p>
            <a:pPr>
              <a:buFont typeface="+mj-lt"/>
              <a:buAutoNum type="arabicPeriod"/>
            </a:pPr>
            <a:r>
              <a:rPr lang="en-US" sz="1200" dirty="0">
                <a:solidFill>
                  <a:schemeClr val="bg1"/>
                </a:solidFill>
              </a:rPr>
              <a:t>Examples of tech applications</a:t>
            </a:r>
          </a:p>
        </p:txBody>
      </p:sp>
      <p:sp>
        <p:nvSpPr>
          <p:cNvPr id="15" name="Google Shape;73;p16">
            <a:extLst>
              <a:ext uri="{FF2B5EF4-FFF2-40B4-BE49-F238E27FC236}">
                <a16:creationId xmlns:a16="http://schemas.microsoft.com/office/drawing/2014/main" id="{D73842FB-7A63-6844-90B8-166D4B035FBD}"/>
              </a:ext>
            </a:extLst>
          </p:cNvPr>
          <p:cNvSpPr txBox="1">
            <a:spLocks/>
          </p:cNvSpPr>
          <p:nvPr/>
        </p:nvSpPr>
        <p:spPr>
          <a:xfrm>
            <a:off x="538177" y="1221660"/>
            <a:ext cx="3996189" cy="376383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b="1" i="1" dirty="0">
                <a:solidFill>
                  <a:schemeClr val="tx1"/>
                </a:solidFill>
              </a:rPr>
              <a:t>Context:</a:t>
            </a:r>
            <a:r>
              <a:rPr lang="en-US" dirty="0">
                <a:solidFill>
                  <a:schemeClr val="tx1"/>
                </a:solidFill>
              </a:rPr>
              <a:t> </a:t>
            </a:r>
            <a:r>
              <a:rPr lang="en-US" sz="1400" dirty="0">
                <a:solidFill>
                  <a:schemeClr val="tx1"/>
                </a:solidFill>
              </a:rPr>
              <a:t>Students have been introduced to</a:t>
            </a:r>
            <a:r>
              <a:rPr lang="en-US" altLang="zh-CN" sz="1400" dirty="0">
                <a:solidFill>
                  <a:schemeClr val="tx1"/>
                </a:solidFill>
              </a:rPr>
              <a:t> </a:t>
            </a:r>
            <a:r>
              <a:rPr lang="en-US" altLang="zh-CN" sz="1400" dirty="0" err="1">
                <a:solidFill>
                  <a:schemeClr val="tx1"/>
                </a:solidFill>
              </a:rPr>
              <a:t>NsM</a:t>
            </a:r>
            <a:r>
              <a:rPr lang="en-US" altLang="zh-CN" sz="1400" dirty="0">
                <a:solidFill>
                  <a:schemeClr val="tx1"/>
                </a:solidFill>
              </a:rPr>
              <a:t> and Recursion, and all Programs are Lattices/</a:t>
            </a:r>
            <a:r>
              <a:rPr lang="en-US" altLang="zh-CN" sz="1400" dirty="0" err="1">
                <a:solidFill>
                  <a:schemeClr val="tx1"/>
                </a:solidFill>
              </a:rPr>
              <a:t>Posets</a:t>
            </a:r>
            <a:endParaRPr lang="en-US" sz="1400" dirty="0">
              <a:solidFill>
                <a:schemeClr val="tx1"/>
              </a:solidFill>
            </a:endParaRPr>
          </a:p>
          <a:p>
            <a:pPr marL="114300" indent="0">
              <a:buFont typeface="Arial"/>
              <a:buNone/>
            </a:pPr>
            <a:endParaRPr lang="en-US" dirty="0">
              <a:solidFill>
                <a:schemeClr val="tx1"/>
              </a:solidFill>
            </a:endParaRPr>
          </a:p>
          <a:p>
            <a:pPr marL="114300" indent="0">
              <a:buFont typeface="Arial"/>
              <a:buNone/>
            </a:pPr>
            <a:r>
              <a:rPr lang="en-US" b="1" i="1" dirty="0">
                <a:solidFill>
                  <a:schemeClr val="tx1"/>
                </a:solidFill>
              </a:rPr>
              <a:t>Goal:</a:t>
            </a:r>
            <a:r>
              <a:rPr lang="en-US" dirty="0">
                <a:solidFill>
                  <a:schemeClr val="tx1"/>
                </a:solidFill>
              </a:rPr>
              <a:t> Show Cybernetics as an early attempt toward Transdisciplinary Cognitive Foundation</a:t>
            </a:r>
          </a:p>
          <a:p>
            <a:pPr marL="114300" indent="0">
              <a:buFont typeface="Arial"/>
              <a:buNone/>
            </a:pPr>
            <a:endParaRPr lang="en-US" dirty="0">
              <a:solidFill>
                <a:schemeClr val="tx1"/>
              </a:solidFill>
            </a:endParaRPr>
          </a:p>
          <a:p>
            <a:pPr marL="114300" indent="0">
              <a:buFont typeface="Arial"/>
              <a:buNone/>
            </a:pPr>
            <a:r>
              <a:rPr lang="en-US" b="1" i="1" dirty="0">
                <a:solidFill>
                  <a:schemeClr val="tx1"/>
                </a:solidFill>
              </a:rPr>
              <a:t>Criteria:</a:t>
            </a:r>
            <a:r>
              <a:rPr lang="en-US" dirty="0">
                <a:solidFill>
                  <a:schemeClr val="tx1"/>
                </a:solidFill>
              </a:rPr>
              <a:t> introduction to</a:t>
            </a:r>
          </a:p>
          <a:p>
            <a:pPr>
              <a:buFont typeface="+mj-lt"/>
              <a:buAutoNum type="arabicPeriod"/>
            </a:pPr>
            <a:r>
              <a:rPr lang="en-US" dirty="0">
                <a:solidFill>
                  <a:schemeClr val="tx1"/>
                </a:solidFill>
              </a:rPr>
              <a:t>Personalities and publications</a:t>
            </a:r>
          </a:p>
          <a:p>
            <a:pPr>
              <a:buFont typeface="+mj-lt"/>
              <a:buAutoNum type="arabicPeriod"/>
            </a:pPr>
            <a:r>
              <a:rPr lang="en-US" dirty="0">
                <a:solidFill>
                  <a:schemeClr val="tx1"/>
                </a:solidFill>
              </a:rPr>
              <a:t>Institutions, regulatory examples</a:t>
            </a:r>
          </a:p>
          <a:p>
            <a:pPr>
              <a:buFont typeface="+mj-lt"/>
              <a:buAutoNum type="arabicPeriod"/>
            </a:pPr>
            <a:r>
              <a:rPr lang="en-US" dirty="0">
                <a:solidFill>
                  <a:schemeClr val="tx1"/>
                </a:solidFill>
              </a:rPr>
              <a:t>Technologies derived from </a:t>
            </a:r>
            <a:r>
              <a:rPr lang="en-US" dirty="0" err="1">
                <a:solidFill>
                  <a:schemeClr val="tx1"/>
                </a:solidFill>
              </a:rPr>
              <a:t>Cyb</a:t>
            </a:r>
            <a:r>
              <a:rPr lang="en-US" dirty="0">
                <a:solidFill>
                  <a:schemeClr val="tx1"/>
                </a:solidFill>
              </a:rPr>
              <a:t>.</a:t>
            </a:r>
          </a:p>
          <a:p>
            <a:pPr>
              <a:buFont typeface="+mj-lt"/>
              <a:buAutoNum type="arabicPeriod"/>
            </a:pPr>
            <a:endParaRPr lang="en-US" dirty="0">
              <a:solidFill>
                <a:schemeClr val="tx1"/>
              </a:solidFill>
            </a:endParaRPr>
          </a:p>
        </p:txBody>
      </p:sp>
      <p:sp>
        <p:nvSpPr>
          <p:cNvPr id="6" name="Rectangle 5">
            <a:extLst>
              <a:ext uri="{FF2B5EF4-FFF2-40B4-BE49-F238E27FC236}">
                <a16:creationId xmlns:a16="http://schemas.microsoft.com/office/drawing/2014/main" id="{515E269B-E6C4-8F4A-93EE-5EF3EFB34DBC}"/>
              </a:ext>
            </a:extLst>
          </p:cNvPr>
          <p:cNvSpPr/>
          <p:nvPr/>
        </p:nvSpPr>
        <p:spPr>
          <a:xfrm>
            <a:off x="329865" y="4779300"/>
            <a:ext cx="8484269" cy="3208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Boundary Conditions: Familiarity with HDL, PC, ALU, Memory, and Hack Assembly Language</a:t>
            </a:r>
          </a:p>
        </p:txBody>
      </p:sp>
      <p:sp>
        <p:nvSpPr>
          <p:cNvPr id="8" name="Slide Number Placeholder 7">
            <a:extLst>
              <a:ext uri="{FF2B5EF4-FFF2-40B4-BE49-F238E27FC236}">
                <a16:creationId xmlns:a16="http://schemas.microsoft.com/office/drawing/2014/main" id="{DC7D34CE-76F7-8945-A5D6-054A61C196A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a:t>
            </a:fld>
            <a:endParaRPr lang="en"/>
          </a:p>
        </p:txBody>
      </p:sp>
    </p:spTree>
    <p:extLst>
      <p:ext uri="{BB962C8B-B14F-4D97-AF65-F5344CB8AC3E}">
        <p14:creationId xmlns:p14="http://schemas.microsoft.com/office/powerpoint/2010/main" val="30907868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altLang="zh-CN" dirty="0" err="1">
                <a:solidFill>
                  <a:schemeClr val="tx1"/>
                </a:solidFill>
              </a:rPr>
              <a:t>Posets</a:t>
            </a:r>
            <a:r>
              <a:rPr lang="en-US" altLang="zh-CN" dirty="0">
                <a:solidFill>
                  <a:schemeClr val="tx1"/>
                </a:solidFill>
              </a:rPr>
              <a:t> as Composable Namespaces</a:t>
            </a:r>
            <a:endParaRPr dirty="0">
              <a:solidFill>
                <a:schemeClr val="tx1"/>
              </a:solidFill>
            </a:endParaRPr>
          </a:p>
        </p:txBody>
      </p:sp>
      <p:pic>
        <p:nvPicPr>
          <p:cNvPr id="4" name="Picture 3">
            <a:extLst>
              <a:ext uri="{FF2B5EF4-FFF2-40B4-BE49-F238E27FC236}">
                <a16:creationId xmlns:a16="http://schemas.microsoft.com/office/drawing/2014/main" id="{2A57CD91-8351-304C-BE0D-833A87D73964}"/>
              </a:ext>
            </a:extLst>
          </p:cNvPr>
          <p:cNvPicPr>
            <a:picLocks noChangeAspect="1"/>
          </p:cNvPicPr>
          <p:nvPr/>
        </p:nvPicPr>
        <p:blipFill>
          <a:blip r:embed="rId3"/>
          <a:stretch>
            <a:fillRect/>
          </a:stretch>
        </p:blipFill>
        <p:spPr>
          <a:xfrm>
            <a:off x="462225" y="1038094"/>
            <a:ext cx="3469040" cy="1593482"/>
          </a:xfrm>
          <a:prstGeom prst="rect">
            <a:avLst/>
          </a:prstGeom>
        </p:spPr>
      </p:pic>
      <p:pic>
        <p:nvPicPr>
          <p:cNvPr id="5" name="Picture 4">
            <a:extLst>
              <a:ext uri="{FF2B5EF4-FFF2-40B4-BE49-F238E27FC236}">
                <a16:creationId xmlns:a16="http://schemas.microsoft.com/office/drawing/2014/main" id="{2178A0B9-402A-1849-B13E-53C0D09A864A}"/>
              </a:ext>
            </a:extLst>
          </p:cNvPr>
          <p:cNvPicPr>
            <a:picLocks noChangeAspect="1"/>
          </p:cNvPicPr>
          <p:nvPr/>
        </p:nvPicPr>
        <p:blipFill>
          <a:blip r:embed="rId4"/>
          <a:stretch>
            <a:fillRect/>
          </a:stretch>
        </p:blipFill>
        <p:spPr>
          <a:xfrm>
            <a:off x="462225" y="2961059"/>
            <a:ext cx="3469038" cy="1593481"/>
          </a:xfrm>
          <a:prstGeom prst="rect">
            <a:avLst/>
          </a:prstGeom>
        </p:spPr>
      </p:pic>
      <p:pic>
        <p:nvPicPr>
          <p:cNvPr id="2" name="Picture 1">
            <a:hlinkClick r:id="rId5"/>
            <a:extLst>
              <a:ext uri="{FF2B5EF4-FFF2-40B4-BE49-F238E27FC236}">
                <a16:creationId xmlns:a16="http://schemas.microsoft.com/office/drawing/2014/main" id="{C37E2369-1C11-BB4C-82AE-0204C09FFD11}"/>
              </a:ext>
            </a:extLst>
          </p:cNvPr>
          <p:cNvPicPr>
            <a:picLocks noChangeAspect="1"/>
          </p:cNvPicPr>
          <p:nvPr/>
        </p:nvPicPr>
        <p:blipFill>
          <a:blip r:embed="rId6"/>
          <a:stretch>
            <a:fillRect/>
          </a:stretch>
        </p:blipFill>
        <p:spPr>
          <a:xfrm>
            <a:off x="5327975" y="969544"/>
            <a:ext cx="2338917" cy="3728931"/>
          </a:xfrm>
          <a:prstGeom prst="rect">
            <a:avLst/>
          </a:prstGeom>
        </p:spPr>
      </p:pic>
      <p:sp>
        <p:nvSpPr>
          <p:cNvPr id="6" name="TextBox 5">
            <a:extLst>
              <a:ext uri="{FF2B5EF4-FFF2-40B4-BE49-F238E27FC236}">
                <a16:creationId xmlns:a16="http://schemas.microsoft.com/office/drawing/2014/main" id="{81714D86-9073-B043-9666-DEE5EA210517}"/>
              </a:ext>
            </a:extLst>
          </p:cNvPr>
          <p:cNvSpPr txBox="1"/>
          <p:nvPr/>
        </p:nvSpPr>
        <p:spPr>
          <a:xfrm>
            <a:off x="845252" y="4799384"/>
            <a:ext cx="2702983" cy="169277"/>
          </a:xfrm>
          <a:prstGeom prst="rect">
            <a:avLst/>
          </a:prstGeom>
          <a:noFill/>
        </p:spPr>
        <p:txBody>
          <a:bodyPr wrap="none" rtlCol="0">
            <a:spAutoFit/>
          </a:bodyPr>
          <a:lstStyle/>
          <a:p>
            <a:pPr algn="ctr"/>
            <a:r>
              <a:rPr lang="en-US" sz="500" dirty="0"/>
              <a:t>Image Source: </a:t>
            </a:r>
            <a:r>
              <a:rPr lang="en-US" sz="500" dirty="0">
                <a:hlinkClick r:id="rId7"/>
              </a:rPr>
              <a:t>Symmetric chain decompositions of partially ordered sets</a:t>
            </a:r>
            <a:r>
              <a:rPr lang="en-US" sz="500" dirty="0"/>
              <a:t> by </a:t>
            </a:r>
            <a:r>
              <a:rPr lang="en-US" sz="500" dirty="0" err="1"/>
              <a:t>Ondrej</a:t>
            </a:r>
            <a:r>
              <a:rPr lang="en-US" sz="500" dirty="0"/>
              <a:t> </a:t>
            </a:r>
            <a:r>
              <a:rPr lang="en-US" sz="500" dirty="0" err="1"/>
              <a:t>Zjevik</a:t>
            </a:r>
            <a:endParaRPr lang="en-TW" sz="500" dirty="0"/>
          </a:p>
        </p:txBody>
      </p:sp>
      <p:sp>
        <p:nvSpPr>
          <p:cNvPr id="7" name="TextBox 6">
            <a:extLst>
              <a:ext uri="{FF2B5EF4-FFF2-40B4-BE49-F238E27FC236}">
                <a16:creationId xmlns:a16="http://schemas.microsoft.com/office/drawing/2014/main" id="{9346CFA2-9537-6744-9A4F-A81C80DA5813}"/>
              </a:ext>
            </a:extLst>
          </p:cNvPr>
          <p:cNvSpPr txBox="1"/>
          <p:nvPr/>
        </p:nvSpPr>
        <p:spPr>
          <a:xfrm>
            <a:off x="5298234" y="4834304"/>
            <a:ext cx="2398413" cy="169277"/>
          </a:xfrm>
          <a:prstGeom prst="rect">
            <a:avLst/>
          </a:prstGeom>
          <a:noFill/>
        </p:spPr>
        <p:txBody>
          <a:bodyPr wrap="none" rtlCol="0">
            <a:spAutoFit/>
          </a:bodyPr>
          <a:lstStyle/>
          <a:p>
            <a:pPr algn="ctr"/>
            <a:r>
              <a:rPr lang="en-US" sz="500" dirty="0"/>
              <a:t>Image Source: </a:t>
            </a:r>
            <a:r>
              <a:rPr lang="en-US" sz="500" dirty="0">
                <a:hlinkClick r:id="rId5"/>
              </a:rPr>
              <a:t>The Number of Ordered Partially Ordered Sets</a:t>
            </a:r>
            <a:r>
              <a:rPr lang="en-US" sz="500" dirty="0"/>
              <a:t> by David </a:t>
            </a:r>
            <a:r>
              <a:rPr lang="en-US" sz="500" dirty="0" err="1"/>
              <a:t>Klarner</a:t>
            </a:r>
            <a:endParaRPr lang="en-TW" sz="500" dirty="0"/>
          </a:p>
        </p:txBody>
      </p:sp>
      <p:sp>
        <p:nvSpPr>
          <p:cNvPr id="3" name="Slide Number Placeholder 2">
            <a:extLst>
              <a:ext uri="{FF2B5EF4-FFF2-40B4-BE49-F238E27FC236}">
                <a16:creationId xmlns:a16="http://schemas.microsoft.com/office/drawing/2014/main" id="{CC231B52-8A74-574A-9C67-0A2B7A73D4C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20</a:t>
            </a:fld>
            <a:endParaRPr lang="en" dirty="0"/>
          </a:p>
        </p:txBody>
      </p:sp>
    </p:spTree>
    <p:extLst>
      <p:ext uri="{BB962C8B-B14F-4D97-AF65-F5344CB8AC3E}">
        <p14:creationId xmlns:p14="http://schemas.microsoft.com/office/powerpoint/2010/main" val="10132229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Category Theory and Unary Arithmetic</a:t>
            </a:r>
            <a:endParaRPr dirty="0"/>
          </a:p>
        </p:txBody>
      </p:sp>
      <p:sp>
        <p:nvSpPr>
          <p:cNvPr id="2" name="Slide Number Placeholder 1">
            <a:extLst>
              <a:ext uri="{FF2B5EF4-FFF2-40B4-BE49-F238E27FC236}">
                <a16:creationId xmlns:a16="http://schemas.microsoft.com/office/drawing/2014/main" id="{4C23C8AD-B4F8-5447-BB2D-554C9103C2C9}"/>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21</a:t>
            </a:fld>
            <a:endParaRPr kumimoji="0" lang="en" sz="1000" b="0" i="0" u="none" strike="noStrike" kern="0" cap="none" spc="0" normalizeH="0" baseline="0" noProof="0">
              <a:ln>
                <a:noFill/>
              </a:ln>
              <a:solidFill>
                <a:srgbClr val="595959"/>
              </a:solidFill>
              <a:effectLst/>
              <a:uLnTx/>
              <a:uFillTx/>
              <a:latin typeface="Arial"/>
              <a:cs typeface="Arial"/>
              <a:sym typeface="Arial"/>
            </a:endParaRPr>
          </a:p>
        </p:txBody>
      </p:sp>
      <p:sp>
        <p:nvSpPr>
          <p:cNvPr id="3" name="TextBox 2">
            <a:extLst>
              <a:ext uri="{FF2B5EF4-FFF2-40B4-BE49-F238E27FC236}">
                <a16:creationId xmlns:a16="http://schemas.microsoft.com/office/drawing/2014/main" id="{08D0ADE7-CB8E-4D46-BBDE-3A71BEF41297}"/>
              </a:ext>
            </a:extLst>
          </p:cNvPr>
          <p:cNvSpPr txBox="1"/>
          <p:nvPr/>
        </p:nvSpPr>
        <p:spPr>
          <a:xfrm>
            <a:off x="731050" y="1967285"/>
            <a:ext cx="7681910" cy="193899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2400" b="0" i="0" u="none" strike="noStrike" kern="0" cap="none" spc="0" normalizeH="0" baseline="0" noProof="0" dirty="0">
                <a:ln>
                  <a:noFill/>
                </a:ln>
                <a:solidFill>
                  <a:srgbClr val="000000"/>
                </a:solidFill>
                <a:effectLst/>
                <a:uLnTx/>
                <a:uFillTx/>
                <a:latin typeface="Arial"/>
                <a:cs typeface="Arial"/>
                <a:sym typeface="Arial"/>
              </a:rPr>
              <a:t>What if all computable objects are treated as Lattices?</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TW" sz="2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2400" b="0" i="0" u="none" strike="noStrike" kern="0" cap="none" spc="0" normalizeH="0" baseline="0" noProof="0" dirty="0">
                <a:ln>
                  <a:noFill/>
                </a:ln>
                <a:solidFill>
                  <a:srgbClr val="000000"/>
                </a:solidFill>
                <a:effectLst/>
                <a:uLnTx/>
                <a:uFillTx/>
                <a:latin typeface="Arial"/>
                <a:cs typeface="Arial"/>
                <a:sym typeface="Arial"/>
              </a:rPr>
              <a:t>Verbs and Nouns inherit from the same root type!</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TW" sz="2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2400" b="0" i="0" u="none" strike="noStrike" kern="0" cap="none" spc="0" normalizeH="0" baseline="0" noProof="0" dirty="0">
                <a:ln>
                  <a:noFill/>
                </a:ln>
                <a:solidFill>
                  <a:srgbClr val="000000"/>
                </a:solidFill>
                <a:effectLst/>
                <a:uLnTx/>
                <a:uFillTx/>
                <a:latin typeface="Arial"/>
                <a:cs typeface="Arial"/>
                <a:sym typeface="Arial"/>
              </a:rPr>
              <a:t>Operators and Operands are just named “</a:t>
            </a:r>
            <a:r>
              <a:rPr kumimoji="0" lang="en-TW" sz="2400" b="0" i="0" u="none" strike="noStrike" kern="0" cap="none" spc="0" normalizeH="0" baseline="0" noProof="0" dirty="0">
                <a:ln>
                  <a:noFill/>
                </a:ln>
                <a:solidFill>
                  <a:srgbClr val="FF0000"/>
                </a:solidFill>
                <a:effectLst/>
                <a:uLnTx/>
                <a:uFillTx/>
                <a:latin typeface="Arial"/>
                <a:cs typeface="Arial"/>
                <a:sym typeface="Arial"/>
              </a:rPr>
              <a:t>Expressions</a:t>
            </a:r>
            <a:r>
              <a:rPr kumimoji="0" lang="en-TW" sz="2400" b="0" i="0" u="none" strike="noStrike" kern="0" cap="none" spc="0" normalizeH="0" baseline="0" noProof="0" dirty="0">
                <a:ln>
                  <a:noFill/>
                </a:ln>
                <a:solidFill>
                  <a:srgbClr val="000000"/>
                </a:solidFill>
                <a:effectLst/>
                <a:uLnTx/>
                <a:uFillTx/>
                <a:latin typeface="Arial"/>
                <a:cs typeface="Arial"/>
                <a:sym typeface="Arial"/>
              </a:rPr>
              <a:t>”</a:t>
            </a:r>
          </a:p>
        </p:txBody>
      </p:sp>
    </p:spTree>
    <p:extLst>
      <p:ext uri="{BB962C8B-B14F-4D97-AF65-F5344CB8AC3E}">
        <p14:creationId xmlns:p14="http://schemas.microsoft.com/office/powerpoint/2010/main" val="30117385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The  Fundamental Theorem of X</a:t>
            </a:r>
          </a:p>
        </p:txBody>
      </p:sp>
      <p:pic>
        <p:nvPicPr>
          <p:cNvPr id="27652" name="Picture 4">
            <a:hlinkClick r:id="rId3"/>
            <a:extLst>
              <a:ext uri="{FF2B5EF4-FFF2-40B4-BE49-F238E27FC236}">
                <a16:creationId xmlns:a16="http://schemas.microsoft.com/office/drawing/2014/main" id="{13165743-0AF5-1D49-9BFB-B99F8D1A7DF0}"/>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6217900" y="-274638"/>
            <a:ext cx="127000" cy="127000"/>
          </a:xfrm>
          <a:prstGeom prst="rect">
            <a:avLst/>
          </a:prstGeom>
          <a:noFill/>
          <a:extLst>
            <a:ext uri="{909E8E84-426E-40DD-AFC4-6F175D3DCCD1}">
              <a14:hiddenFill xmlns:a14="http://schemas.microsoft.com/office/drawing/2010/main">
                <a:solidFill>
                  <a:srgbClr val="FFFFFF"/>
                </a:solidFill>
              </a14:hiddenFill>
            </a:ext>
          </a:extLst>
        </p:spPr>
      </p:pic>
      <p:pic>
        <p:nvPicPr>
          <p:cNvPr id="27653" name="Picture 5">
            <a:hlinkClick r:id="rId5"/>
            <a:extLst>
              <a:ext uri="{FF2B5EF4-FFF2-40B4-BE49-F238E27FC236}">
                <a16:creationId xmlns:a16="http://schemas.microsoft.com/office/drawing/2014/main" id="{D6B39295-4288-BF4D-AFA1-79628218F9C0}"/>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4744700" y="0"/>
            <a:ext cx="127000" cy="127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 Placeholder 4">
            <a:extLst>
              <a:ext uri="{FF2B5EF4-FFF2-40B4-BE49-F238E27FC236}">
                <a16:creationId xmlns:a16="http://schemas.microsoft.com/office/drawing/2014/main" id="{CCBB17A4-3C71-3A4C-AC06-DFA307A6CC2B}"/>
              </a:ext>
            </a:extLst>
          </p:cNvPr>
          <p:cNvSpPr>
            <a:spLocks noGrp="1"/>
          </p:cNvSpPr>
          <p:nvPr>
            <p:ph type="body" idx="1"/>
          </p:nvPr>
        </p:nvSpPr>
        <p:spPr>
          <a:xfrm>
            <a:off x="311699" y="1212093"/>
            <a:ext cx="4167703" cy="2063542"/>
          </a:xfrm>
        </p:spPr>
        <p:txBody>
          <a:bodyPr/>
          <a:lstStyle/>
          <a:p>
            <a:pPr marL="114300" lvl="0" indent="0" algn="just" eaLnBrk="0" fontAlgn="base" hangingPunct="0">
              <a:spcBef>
                <a:spcPct val="0"/>
              </a:spcBef>
              <a:spcAft>
                <a:spcPct val="0"/>
              </a:spcAft>
              <a:buClrTx/>
              <a:buNone/>
            </a:pPr>
            <a:r>
              <a:rPr lang="en-US" sz="1200" b="1" dirty="0">
                <a:hlinkClick r:id="rId6"/>
              </a:rPr>
              <a:t>Arithmetic</a:t>
            </a:r>
            <a:r>
              <a:rPr lang="en-US" sz="1200" b="1" dirty="0"/>
              <a:t>: (Named </a:t>
            </a:r>
            <a:r>
              <a:rPr lang="en-US" sz="1200" b="1" dirty="0">
                <a:solidFill>
                  <a:srgbClr val="FF0000"/>
                </a:solidFill>
              </a:rPr>
              <a:t>Composition</a:t>
            </a:r>
            <a:r>
              <a:rPr lang="en-US" sz="1200" b="1" dirty="0"/>
              <a:t> in Number Theory)</a:t>
            </a:r>
          </a:p>
          <a:p>
            <a:pPr marL="114300" lvl="0" indent="0" algn="just" eaLnBrk="0" fontAlgn="base" hangingPunct="0">
              <a:spcBef>
                <a:spcPct val="0"/>
              </a:spcBef>
              <a:spcAft>
                <a:spcPct val="0"/>
              </a:spcAft>
              <a:buClrTx/>
              <a:buNone/>
            </a:pPr>
            <a:r>
              <a:rPr lang="en-US" sz="1200" dirty="0"/>
              <a:t>In </a:t>
            </a:r>
            <a:r>
              <a:rPr lang="en-US" sz="1200" dirty="0">
                <a:hlinkClick r:id="rId7" tooltip="Number theory"/>
              </a:rPr>
              <a:t>number theory</a:t>
            </a:r>
            <a:r>
              <a:rPr lang="en-US" sz="1200" dirty="0"/>
              <a:t>, the </a:t>
            </a:r>
            <a:r>
              <a:rPr lang="en-US" sz="1200" b="1" dirty="0"/>
              <a:t>fundamental theorem of arithmetic</a:t>
            </a:r>
            <a:r>
              <a:rPr lang="en-US" sz="1200" dirty="0"/>
              <a:t>, also called the </a:t>
            </a:r>
            <a:r>
              <a:rPr lang="en-US" sz="1200" b="1" dirty="0"/>
              <a:t>unique factorization theorem</a:t>
            </a:r>
            <a:r>
              <a:rPr lang="en-US" sz="1200" dirty="0"/>
              <a:t> or the </a:t>
            </a:r>
            <a:r>
              <a:rPr lang="en-US" sz="1200" b="1" dirty="0"/>
              <a:t>unique-prime-factorization theorem</a:t>
            </a:r>
            <a:r>
              <a:rPr lang="en-US" sz="1200" dirty="0"/>
              <a:t>, states that every </a:t>
            </a:r>
            <a:r>
              <a:rPr lang="en-US" sz="1200" dirty="0">
                <a:hlinkClick r:id="rId8" tooltip="Integer"/>
              </a:rPr>
              <a:t>integer</a:t>
            </a:r>
            <a:r>
              <a:rPr lang="en-US" sz="1200" dirty="0"/>
              <a:t> greater than 1</a:t>
            </a:r>
            <a:r>
              <a:rPr lang="en-US" sz="1200" baseline="30000" dirty="0">
                <a:hlinkClick r:id="rId9"/>
              </a:rPr>
              <a:t>[3]</a:t>
            </a:r>
            <a:r>
              <a:rPr lang="en-US" sz="1200" dirty="0"/>
              <a:t> either is a </a:t>
            </a:r>
            <a:r>
              <a:rPr lang="en-US" sz="1200" dirty="0">
                <a:hlinkClick r:id="rId10" tooltip="Prime number"/>
              </a:rPr>
              <a:t>prime number</a:t>
            </a:r>
            <a:r>
              <a:rPr lang="en-US" sz="1200" dirty="0"/>
              <a:t> itself or can be represented as the product of prime numbers and that, moreover, this representation is unique, </a:t>
            </a:r>
            <a:r>
              <a:rPr lang="en-US" sz="1200" dirty="0">
                <a:hlinkClick r:id="rId11" tooltip="Up to"/>
              </a:rPr>
              <a:t>up to</a:t>
            </a:r>
            <a:r>
              <a:rPr lang="en-US" sz="1200" dirty="0"/>
              <a:t> (except for) the order of the factors.</a:t>
            </a:r>
            <a:r>
              <a:rPr lang="en-US" sz="1200" baseline="30000" dirty="0">
                <a:hlinkClick r:id="rId12"/>
              </a:rPr>
              <a:t>[4]</a:t>
            </a:r>
            <a:r>
              <a:rPr lang="en-US" sz="1200" baseline="30000" dirty="0">
                <a:hlinkClick r:id="rId13"/>
              </a:rPr>
              <a:t>[5]</a:t>
            </a:r>
            <a:r>
              <a:rPr lang="en-US" sz="1200" baseline="30000" dirty="0">
                <a:hlinkClick r:id="rId14"/>
              </a:rPr>
              <a:t>[6]</a:t>
            </a:r>
            <a:endParaRPr lang="en-TW" altLang="en-TW" sz="1100" dirty="0">
              <a:solidFill>
                <a:schemeClr val="tx1"/>
              </a:solidFill>
              <a:latin typeface="Arial" panose="020B0604020202020204" pitchFamily="34" charset="0"/>
            </a:endParaRPr>
          </a:p>
        </p:txBody>
      </p:sp>
      <p:sp>
        <p:nvSpPr>
          <p:cNvPr id="3" name="Slide Number Placeholder 2">
            <a:extLst>
              <a:ext uri="{FF2B5EF4-FFF2-40B4-BE49-F238E27FC236}">
                <a16:creationId xmlns:a16="http://schemas.microsoft.com/office/drawing/2014/main" id="{A372EB03-A82A-B744-A3FB-5C405F07812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22</a:t>
            </a:fld>
            <a:endParaRPr lang="en" dirty="0"/>
          </a:p>
        </p:txBody>
      </p:sp>
      <p:sp>
        <p:nvSpPr>
          <p:cNvPr id="10" name="TextBox 9">
            <a:extLst>
              <a:ext uri="{FF2B5EF4-FFF2-40B4-BE49-F238E27FC236}">
                <a16:creationId xmlns:a16="http://schemas.microsoft.com/office/drawing/2014/main" id="{66B8A9F8-1CF3-454E-B003-EF61509D6EE1}"/>
              </a:ext>
            </a:extLst>
          </p:cNvPr>
          <p:cNvSpPr txBox="1"/>
          <p:nvPr/>
        </p:nvSpPr>
        <p:spPr>
          <a:xfrm>
            <a:off x="3111504" y="4749040"/>
            <a:ext cx="2920992" cy="307777"/>
          </a:xfrm>
          <a:prstGeom prst="rect">
            <a:avLst/>
          </a:prstGeom>
          <a:noFill/>
        </p:spPr>
        <p:txBody>
          <a:bodyPr wrap="none" rtlCol="0">
            <a:spAutoFit/>
          </a:bodyPr>
          <a:lstStyle/>
          <a:p>
            <a:r>
              <a:rPr lang="en-TW" dirty="0"/>
              <a:t>Text and Image Source: Wikipedia</a:t>
            </a:r>
          </a:p>
        </p:txBody>
      </p:sp>
      <p:sp>
        <p:nvSpPr>
          <p:cNvPr id="11" name="Text Placeholder 4">
            <a:extLst>
              <a:ext uri="{FF2B5EF4-FFF2-40B4-BE49-F238E27FC236}">
                <a16:creationId xmlns:a16="http://schemas.microsoft.com/office/drawing/2014/main" id="{487C8687-0E82-E641-828F-B47C7336308E}"/>
              </a:ext>
            </a:extLst>
          </p:cNvPr>
          <p:cNvSpPr txBox="1">
            <a:spLocks/>
          </p:cNvSpPr>
          <p:nvPr/>
        </p:nvSpPr>
        <p:spPr>
          <a:xfrm>
            <a:off x="5077864" y="1400898"/>
            <a:ext cx="3754438" cy="165842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lgn="just" eaLnBrk="0" fontAlgn="base" hangingPunct="0">
              <a:spcBef>
                <a:spcPct val="0"/>
              </a:spcBef>
              <a:spcAft>
                <a:spcPct val="0"/>
              </a:spcAft>
              <a:buClrTx/>
              <a:buFont typeface="Arial"/>
              <a:buNone/>
            </a:pPr>
            <a:r>
              <a:rPr lang="en-US" sz="1200" b="1" dirty="0">
                <a:hlinkClick r:id="rId15"/>
              </a:rPr>
              <a:t>Algebra</a:t>
            </a:r>
            <a:r>
              <a:rPr lang="en-US" sz="1200" b="1" dirty="0"/>
              <a:t>: (</a:t>
            </a:r>
            <a:r>
              <a:rPr lang="en-US" sz="1200" b="1" dirty="0">
                <a:solidFill>
                  <a:srgbClr val="FF0000"/>
                </a:solidFill>
              </a:rPr>
              <a:t>Closure</a:t>
            </a:r>
            <a:r>
              <a:rPr lang="en-US" sz="1200" b="1" dirty="0"/>
              <a:t> in Composition)</a:t>
            </a:r>
          </a:p>
          <a:p>
            <a:pPr marL="114300" indent="0" algn="just" eaLnBrk="0" fontAlgn="base" hangingPunct="0">
              <a:spcBef>
                <a:spcPct val="0"/>
              </a:spcBef>
              <a:spcAft>
                <a:spcPct val="0"/>
              </a:spcAft>
              <a:buClrTx/>
              <a:buNone/>
            </a:pPr>
            <a:r>
              <a:rPr lang="en-US" sz="1200" dirty="0"/>
              <a:t>The </a:t>
            </a:r>
            <a:r>
              <a:rPr lang="en-US" sz="1200" b="1" dirty="0"/>
              <a:t>fundamental theorem of algebra</a:t>
            </a:r>
            <a:r>
              <a:rPr lang="en-US" sz="1200" dirty="0"/>
              <a:t> states that every non-</a:t>
            </a:r>
            <a:r>
              <a:rPr lang="en-US" sz="1200" dirty="0">
                <a:hlinkClick r:id="rId16" tooltip="Constant polynomial"/>
              </a:rPr>
              <a:t>constant</a:t>
            </a:r>
            <a:r>
              <a:rPr lang="en-US" sz="1200" dirty="0"/>
              <a:t> single-variable </a:t>
            </a:r>
            <a:r>
              <a:rPr lang="en-US" sz="1200" dirty="0">
                <a:hlinkClick r:id="rId17" tooltip="Polynomial"/>
              </a:rPr>
              <a:t>polynomial</a:t>
            </a:r>
            <a:r>
              <a:rPr lang="en-US" sz="1200" dirty="0"/>
              <a:t> with </a:t>
            </a:r>
            <a:r>
              <a:rPr lang="en-US" sz="1200" dirty="0">
                <a:hlinkClick r:id="rId18" tooltip="Complex number"/>
              </a:rPr>
              <a:t>complex</a:t>
            </a:r>
            <a:r>
              <a:rPr lang="en-US" sz="1200" dirty="0"/>
              <a:t> </a:t>
            </a:r>
            <a:r>
              <a:rPr lang="en-US" sz="1200" dirty="0">
                <a:hlinkClick r:id="rId19" tooltip="Coefficient"/>
              </a:rPr>
              <a:t>coefficients</a:t>
            </a:r>
            <a:r>
              <a:rPr lang="en-US" sz="1200" dirty="0"/>
              <a:t> has at least one complex </a:t>
            </a:r>
            <a:r>
              <a:rPr lang="en-US" sz="1200" dirty="0">
                <a:hlinkClick r:id="rId20" tooltip="Root of a function"/>
              </a:rPr>
              <a:t>root</a:t>
            </a:r>
            <a:r>
              <a:rPr lang="en-US" sz="1200" dirty="0"/>
              <a:t>. This includes polynomials with real coefficients, since every real number is a complex number with its </a:t>
            </a:r>
            <a:r>
              <a:rPr lang="en-US" sz="1200" dirty="0">
                <a:hlinkClick r:id="rId21" tooltip="Imaginary part"/>
              </a:rPr>
              <a:t>imaginary part</a:t>
            </a:r>
            <a:r>
              <a:rPr lang="en-US" sz="1200" dirty="0"/>
              <a:t> equal to zero.</a:t>
            </a:r>
            <a:endParaRPr lang="en-TW" altLang="en-TW" sz="1100" dirty="0">
              <a:solidFill>
                <a:schemeClr val="tx1"/>
              </a:solidFill>
              <a:latin typeface="Arial" panose="020B0604020202020204" pitchFamily="34" charset="0"/>
            </a:endParaRPr>
          </a:p>
        </p:txBody>
      </p:sp>
      <p:sp>
        <p:nvSpPr>
          <p:cNvPr id="12" name="Text Placeholder 4">
            <a:extLst>
              <a:ext uri="{FF2B5EF4-FFF2-40B4-BE49-F238E27FC236}">
                <a16:creationId xmlns:a16="http://schemas.microsoft.com/office/drawing/2014/main" id="{D13618B1-CE21-B249-8266-66032E8A50FC}"/>
              </a:ext>
            </a:extLst>
          </p:cNvPr>
          <p:cNvSpPr txBox="1">
            <a:spLocks/>
          </p:cNvSpPr>
          <p:nvPr/>
        </p:nvSpPr>
        <p:spPr>
          <a:xfrm>
            <a:off x="176466" y="3148484"/>
            <a:ext cx="4422346" cy="165842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lgn="just" eaLnBrk="0" fontAlgn="base" hangingPunct="0">
              <a:spcBef>
                <a:spcPct val="0"/>
              </a:spcBef>
              <a:spcAft>
                <a:spcPct val="0"/>
              </a:spcAft>
              <a:buClrTx/>
              <a:buFont typeface="Arial"/>
              <a:buNone/>
            </a:pPr>
            <a:r>
              <a:rPr lang="en-US" sz="1200" b="1" dirty="0">
                <a:hlinkClick r:id="rId22"/>
              </a:rPr>
              <a:t>Calculus</a:t>
            </a:r>
            <a:r>
              <a:rPr lang="en-US" sz="1200" b="1" dirty="0"/>
              <a:t>: (Continuation as a form of </a:t>
            </a:r>
            <a:r>
              <a:rPr lang="en-US" sz="1200" b="1" dirty="0">
                <a:solidFill>
                  <a:srgbClr val="FF0000"/>
                </a:solidFill>
              </a:rPr>
              <a:t>Closure</a:t>
            </a:r>
            <a:r>
              <a:rPr lang="en-US" sz="1200" b="1" dirty="0"/>
              <a:t>)</a:t>
            </a:r>
          </a:p>
          <a:p>
            <a:pPr marL="114300" indent="0" algn="just" eaLnBrk="0" fontAlgn="base" hangingPunct="0">
              <a:spcBef>
                <a:spcPct val="0"/>
              </a:spcBef>
              <a:spcAft>
                <a:spcPct val="0"/>
              </a:spcAft>
              <a:buClrTx/>
              <a:buNone/>
            </a:pPr>
            <a:r>
              <a:rPr lang="en-US" sz="1200" dirty="0"/>
              <a:t>The first part of the theorem, sometimes called the </a:t>
            </a:r>
            <a:r>
              <a:rPr lang="en-US" sz="1200" b="1" dirty="0"/>
              <a:t>first fundamental theorem of calculus</a:t>
            </a:r>
            <a:r>
              <a:rPr lang="en-US" sz="1200" dirty="0"/>
              <a:t>, states that one of the </a:t>
            </a:r>
            <a:r>
              <a:rPr lang="en-US" sz="1200" dirty="0">
                <a:hlinkClick r:id="rId23" tooltip="Antiderivative"/>
              </a:rPr>
              <a:t>antiderivatives</a:t>
            </a:r>
            <a:r>
              <a:rPr lang="en-US" sz="1200" dirty="0"/>
              <a:t> (also called </a:t>
            </a:r>
            <a:r>
              <a:rPr lang="en-US" sz="1200" i="1" dirty="0"/>
              <a:t>indefinite integral</a:t>
            </a:r>
            <a:r>
              <a:rPr lang="en-US" sz="1200" dirty="0"/>
              <a:t>), say </a:t>
            </a:r>
            <a:r>
              <a:rPr lang="en-US" sz="1200" i="1" dirty="0"/>
              <a:t>F</a:t>
            </a:r>
            <a:r>
              <a:rPr lang="en-US" sz="1200" dirty="0"/>
              <a:t>, of some function </a:t>
            </a:r>
            <a:r>
              <a:rPr lang="en-US" sz="1200" i="1" dirty="0"/>
              <a:t>f</a:t>
            </a:r>
            <a:r>
              <a:rPr lang="en-US" sz="1200" dirty="0"/>
              <a:t> may be obtained as the integral of </a:t>
            </a:r>
            <a:r>
              <a:rPr lang="en-US" sz="1200" i="1" dirty="0"/>
              <a:t>f</a:t>
            </a:r>
            <a:r>
              <a:rPr lang="en-US" sz="1200" dirty="0"/>
              <a:t> with a variable bound of integration. This implies the existence of antiderivatives for </a:t>
            </a:r>
            <a:r>
              <a:rPr lang="en-US" sz="1200" dirty="0">
                <a:hlinkClick r:id="rId24" tooltip="Continuous function"/>
              </a:rPr>
              <a:t>continuous functions</a:t>
            </a:r>
            <a:r>
              <a:rPr lang="en-US" sz="1200" dirty="0"/>
              <a:t>.</a:t>
            </a:r>
            <a:r>
              <a:rPr lang="en-US" sz="1200" baseline="30000" dirty="0">
                <a:hlinkClick r:id="rId25"/>
              </a:rPr>
              <a:t>[1]</a:t>
            </a:r>
            <a:endParaRPr lang="en-TW" altLang="en-TW" sz="1100" dirty="0">
              <a:solidFill>
                <a:schemeClr val="tx1"/>
              </a:solidFill>
              <a:latin typeface="Arial" panose="020B0604020202020204" pitchFamily="34" charset="0"/>
            </a:endParaRPr>
          </a:p>
        </p:txBody>
      </p:sp>
      <p:sp>
        <p:nvSpPr>
          <p:cNvPr id="14" name="Text Placeholder 4">
            <a:extLst>
              <a:ext uri="{FF2B5EF4-FFF2-40B4-BE49-F238E27FC236}">
                <a16:creationId xmlns:a16="http://schemas.microsoft.com/office/drawing/2014/main" id="{D88CDA98-0C9C-864C-A24C-CE628CF76B74}"/>
              </a:ext>
            </a:extLst>
          </p:cNvPr>
          <p:cNvSpPr txBox="1">
            <a:spLocks/>
          </p:cNvSpPr>
          <p:nvPr/>
        </p:nvSpPr>
        <p:spPr>
          <a:xfrm>
            <a:off x="4743910" y="3196958"/>
            <a:ext cx="4422346" cy="165842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lgn="just" eaLnBrk="0" fontAlgn="base" hangingPunct="0">
              <a:spcBef>
                <a:spcPct val="0"/>
              </a:spcBef>
              <a:spcAft>
                <a:spcPct val="0"/>
              </a:spcAft>
              <a:buClrTx/>
              <a:buFont typeface="Arial"/>
              <a:buNone/>
            </a:pPr>
            <a:r>
              <a:rPr lang="en-US" sz="1050" b="1" dirty="0">
                <a:hlinkClick r:id="rId22"/>
              </a:rPr>
              <a:t>Calculus</a:t>
            </a:r>
            <a:r>
              <a:rPr lang="en-US" sz="1050" b="1" dirty="0"/>
              <a:t>:</a:t>
            </a:r>
          </a:p>
          <a:p>
            <a:pPr marL="114300" indent="0" algn="just" eaLnBrk="0" fontAlgn="base" hangingPunct="0">
              <a:spcBef>
                <a:spcPct val="0"/>
              </a:spcBef>
              <a:spcAft>
                <a:spcPct val="0"/>
              </a:spcAft>
              <a:buClrTx/>
              <a:buNone/>
            </a:pPr>
            <a:r>
              <a:rPr lang="en-US" sz="1050" dirty="0"/>
              <a:t>the </a:t>
            </a:r>
            <a:r>
              <a:rPr lang="en-US" sz="1050" b="1" dirty="0"/>
              <a:t>second fundamental theorem of calculus</a:t>
            </a:r>
            <a:r>
              <a:rPr lang="en-US" sz="1050" dirty="0"/>
              <a:t>, states that the integral of a function </a:t>
            </a:r>
            <a:r>
              <a:rPr lang="en-US" sz="1050" i="1" dirty="0"/>
              <a:t>f</a:t>
            </a:r>
            <a:r>
              <a:rPr lang="en-US" sz="1050" dirty="0"/>
              <a:t> over some </a:t>
            </a:r>
            <a:r>
              <a:rPr lang="en-US" sz="1050" dirty="0">
                <a:hlinkClick r:id="rId26" tooltip="Interval (mathematics)"/>
              </a:rPr>
              <a:t>interval</a:t>
            </a:r>
            <a:r>
              <a:rPr lang="en-US" sz="1050" dirty="0"/>
              <a:t> can be computed by using any one, say </a:t>
            </a:r>
            <a:r>
              <a:rPr lang="en-US" sz="1050" i="1" dirty="0"/>
              <a:t>F</a:t>
            </a:r>
            <a:r>
              <a:rPr lang="en-US" sz="1050" dirty="0"/>
              <a:t>, of its infinitely many </a:t>
            </a:r>
            <a:r>
              <a:rPr lang="en-US" sz="1050" dirty="0">
                <a:hlinkClick r:id="rId23" tooltip="Antiderivative"/>
              </a:rPr>
              <a:t>antiderivatives</a:t>
            </a:r>
            <a:r>
              <a:rPr lang="en-US" sz="1050" dirty="0"/>
              <a:t>. This part of the theorem has key practical applications, because explicitly finding the antiderivative of a function by </a:t>
            </a:r>
            <a:r>
              <a:rPr lang="en-US" sz="1050" dirty="0">
                <a:hlinkClick r:id="rId27" tooltip="Symbolic integration"/>
              </a:rPr>
              <a:t>symbolic integration</a:t>
            </a:r>
            <a:r>
              <a:rPr lang="en-US" sz="1050" dirty="0"/>
              <a:t> avoids </a:t>
            </a:r>
            <a:r>
              <a:rPr lang="en-US" sz="1050" dirty="0">
                <a:hlinkClick r:id="rId28" tooltip="Numerical integration"/>
              </a:rPr>
              <a:t>numerical integration</a:t>
            </a:r>
            <a:r>
              <a:rPr lang="en-US" sz="1050" dirty="0"/>
              <a:t> to compute integrals. This provides generally a better numerical accuracy. </a:t>
            </a:r>
            <a:endParaRPr lang="en-TW" altLang="en-TW" sz="1000" dirty="0">
              <a:solidFill>
                <a:schemeClr val="tx1"/>
              </a:solidFill>
              <a:latin typeface="Arial" panose="020B0604020202020204" pitchFamily="34" charset="0"/>
            </a:endParaRPr>
          </a:p>
        </p:txBody>
      </p:sp>
    </p:spTree>
    <p:extLst>
      <p:ext uri="{BB962C8B-B14F-4D97-AF65-F5344CB8AC3E}">
        <p14:creationId xmlns:p14="http://schemas.microsoft.com/office/powerpoint/2010/main" val="3339250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sz="2400" dirty="0"/>
              <a:t>Compositionality and Closure helps formulate different types of Comparison/Equivalence</a:t>
            </a:r>
          </a:p>
        </p:txBody>
      </p:sp>
      <p:pic>
        <p:nvPicPr>
          <p:cNvPr id="27652" name="Picture 4">
            <a:hlinkClick r:id="rId3"/>
            <a:extLst>
              <a:ext uri="{FF2B5EF4-FFF2-40B4-BE49-F238E27FC236}">
                <a16:creationId xmlns:a16="http://schemas.microsoft.com/office/drawing/2014/main" id="{13165743-0AF5-1D49-9BFB-B99F8D1A7DF0}"/>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6217900" y="-274638"/>
            <a:ext cx="127000" cy="127000"/>
          </a:xfrm>
          <a:prstGeom prst="rect">
            <a:avLst/>
          </a:prstGeom>
          <a:noFill/>
          <a:extLst>
            <a:ext uri="{909E8E84-426E-40DD-AFC4-6F175D3DCCD1}">
              <a14:hiddenFill xmlns:a14="http://schemas.microsoft.com/office/drawing/2010/main">
                <a:solidFill>
                  <a:srgbClr val="FFFFFF"/>
                </a:solidFill>
              </a14:hiddenFill>
            </a:ext>
          </a:extLst>
        </p:spPr>
      </p:pic>
      <p:pic>
        <p:nvPicPr>
          <p:cNvPr id="27653" name="Picture 5">
            <a:hlinkClick r:id="rId5"/>
            <a:extLst>
              <a:ext uri="{FF2B5EF4-FFF2-40B4-BE49-F238E27FC236}">
                <a16:creationId xmlns:a16="http://schemas.microsoft.com/office/drawing/2014/main" id="{D6B39295-4288-BF4D-AFA1-79628218F9C0}"/>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4744700" y="0"/>
            <a:ext cx="127000" cy="127000"/>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A372EB03-A82A-B744-A3FB-5C405F07812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23</a:t>
            </a:fld>
            <a:endParaRPr lang="en" dirty="0"/>
          </a:p>
        </p:txBody>
      </p:sp>
      <p:pic>
        <p:nvPicPr>
          <p:cNvPr id="7" name="Picture 6">
            <a:extLst>
              <a:ext uri="{FF2B5EF4-FFF2-40B4-BE49-F238E27FC236}">
                <a16:creationId xmlns:a16="http://schemas.microsoft.com/office/drawing/2014/main" id="{A140FF80-D80D-9B4A-AB61-FF8D7AC7B3AF}"/>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924112" y="1424537"/>
            <a:ext cx="2418103" cy="3487955"/>
          </a:xfrm>
          <a:prstGeom prst="rect">
            <a:avLst/>
          </a:prstGeom>
        </p:spPr>
      </p:pic>
      <p:pic>
        <p:nvPicPr>
          <p:cNvPr id="9" name="Picture 8">
            <a:hlinkClick r:id="rId7"/>
            <a:extLst>
              <a:ext uri="{FF2B5EF4-FFF2-40B4-BE49-F238E27FC236}">
                <a16:creationId xmlns:a16="http://schemas.microsoft.com/office/drawing/2014/main" id="{70CDE434-E7DD-B141-B930-F8CE77739193}"/>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4090737" y="1712277"/>
            <a:ext cx="3917482" cy="2912474"/>
          </a:xfrm>
          <a:prstGeom prst="rect">
            <a:avLst/>
          </a:prstGeom>
        </p:spPr>
      </p:pic>
      <p:sp>
        <p:nvSpPr>
          <p:cNvPr id="13" name="TextBox 12">
            <a:extLst>
              <a:ext uri="{FF2B5EF4-FFF2-40B4-BE49-F238E27FC236}">
                <a16:creationId xmlns:a16="http://schemas.microsoft.com/office/drawing/2014/main" id="{43AFD552-AE5E-A845-9B3D-29DB04600DAF}"/>
              </a:ext>
            </a:extLst>
          </p:cNvPr>
          <p:cNvSpPr txBox="1"/>
          <p:nvPr/>
        </p:nvSpPr>
        <p:spPr>
          <a:xfrm>
            <a:off x="4774131" y="4698475"/>
            <a:ext cx="2143536" cy="307777"/>
          </a:xfrm>
          <a:prstGeom prst="rect">
            <a:avLst/>
          </a:prstGeom>
          <a:noFill/>
        </p:spPr>
        <p:txBody>
          <a:bodyPr wrap="none" rtlCol="0">
            <a:spAutoFit/>
          </a:bodyPr>
          <a:lstStyle/>
          <a:p>
            <a:r>
              <a:rPr lang="en-TW" dirty="0"/>
              <a:t>Image Source: </a:t>
            </a:r>
            <a:r>
              <a:rPr lang="en-TW" dirty="0">
                <a:hlinkClick r:id="rId7"/>
              </a:rPr>
              <a:t>math3ma</a:t>
            </a:r>
            <a:endParaRPr lang="en-TW" dirty="0"/>
          </a:p>
        </p:txBody>
      </p:sp>
    </p:spTree>
    <p:extLst>
      <p:ext uri="{BB962C8B-B14F-4D97-AF65-F5344CB8AC3E}">
        <p14:creationId xmlns:p14="http://schemas.microsoft.com/office/powerpoint/2010/main" val="27120763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sz="2400" dirty="0"/>
              <a:t>A Topological Way to Compose Matrices</a:t>
            </a:r>
          </a:p>
        </p:txBody>
      </p:sp>
      <p:pic>
        <p:nvPicPr>
          <p:cNvPr id="27652" name="Picture 4">
            <a:hlinkClick r:id="rId3"/>
            <a:extLst>
              <a:ext uri="{FF2B5EF4-FFF2-40B4-BE49-F238E27FC236}">
                <a16:creationId xmlns:a16="http://schemas.microsoft.com/office/drawing/2014/main" id="{13165743-0AF5-1D49-9BFB-B99F8D1A7DF0}"/>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6217900" y="-274638"/>
            <a:ext cx="127000" cy="127000"/>
          </a:xfrm>
          <a:prstGeom prst="rect">
            <a:avLst/>
          </a:prstGeom>
          <a:noFill/>
          <a:extLst>
            <a:ext uri="{909E8E84-426E-40DD-AFC4-6F175D3DCCD1}">
              <a14:hiddenFill xmlns:a14="http://schemas.microsoft.com/office/drawing/2010/main">
                <a:solidFill>
                  <a:srgbClr val="FFFFFF"/>
                </a:solidFill>
              </a14:hiddenFill>
            </a:ext>
          </a:extLst>
        </p:spPr>
      </p:pic>
      <p:pic>
        <p:nvPicPr>
          <p:cNvPr id="27653" name="Picture 5">
            <a:hlinkClick r:id="rId5"/>
            <a:extLst>
              <a:ext uri="{FF2B5EF4-FFF2-40B4-BE49-F238E27FC236}">
                <a16:creationId xmlns:a16="http://schemas.microsoft.com/office/drawing/2014/main" id="{D6B39295-4288-BF4D-AFA1-79628218F9C0}"/>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4744700" y="0"/>
            <a:ext cx="127000" cy="127000"/>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A372EB03-A82A-B744-A3FB-5C405F07812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24</a:t>
            </a:fld>
            <a:endParaRPr lang="en" dirty="0"/>
          </a:p>
        </p:txBody>
      </p:sp>
      <p:sp>
        <p:nvSpPr>
          <p:cNvPr id="13" name="TextBox 12">
            <a:extLst>
              <a:ext uri="{FF2B5EF4-FFF2-40B4-BE49-F238E27FC236}">
                <a16:creationId xmlns:a16="http://schemas.microsoft.com/office/drawing/2014/main" id="{43AFD552-AE5E-A845-9B3D-29DB04600DAF}"/>
              </a:ext>
            </a:extLst>
          </p:cNvPr>
          <p:cNvSpPr txBox="1"/>
          <p:nvPr/>
        </p:nvSpPr>
        <p:spPr>
          <a:xfrm>
            <a:off x="4774131" y="4698475"/>
            <a:ext cx="2143536" cy="307777"/>
          </a:xfrm>
          <a:prstGeom prst="rect">
            <a:avLst/>
          </a:prstGeom>
          <a:noFill/>
        </p:spPr>
        <p:txBody>
          <a:bodyPr wrap="none" rtlCol="0">
            <a:spAutoFit/>
          </a:bodyPr>
          <a:lstStyle/>
          <a:p>
            <a:r>
              <a:rPr lang="en-TW" dirty="0"/>
              <a:t>Image Source: </a:t>
            </a:r>
            <a:r>
              <a:rPr lang="en-TW" dirty="0">
                <a:hlinkClick r:id="rId6"/>
              </a:rPr>
              <a:t>math3ma</a:t>
            </a:r>
            <a:endParaRPr lang="en-TW" dirty="0"/>
          </a:p>
        </p:txBody>
      </p:sp>
      <p:pic>
        <p:nvPicPr>
          <p:cNvPr id="29697" name="Picture 1">
            <a:hlinkClick r:id="rId6"/>
            <a:extLst>
              <a:ext uri="{FF2B5EF4-FFF2-40B4-BE49-F238E27FC236}">
                <a16:creationId xmlns:a16="http://schemas.microsoft.com/office/drawing/2014/main" id="{71D767FB-5BA4-8F40-9E98-208CC94F6A22}"/>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322840" y="1286610"/>
            <a:ext cx="2959960" cy="965701"/>
          </a:xfrm>
          <a:prstGeom prst="rect">
            <a:avLst/>
          </a:prstGeom>
          <a:noFill/>
          <a:extLst>
            <a:ext uri="{909E8E84-426E-40DD-AFC4-6F175D3DCCD1}">
              <a14:hiddenFill xmlns:a14="http://schemas.microsoft.com/office/drawing/2010/main">
                <a:solidFill>
                  <a:srgbClr val="FFFFFF"/>
                </a:solidFill>
              </a14:hiddenFill>
            </a:ext>
          </a:extLst>
        </p:spPr>
      </p:pic>
      <p:pic>
        <p:nvPicPr>
          <p:cNvPr id="29698" name="Picture 2">
            <a:extLst>
              <a:ext uri="{FF2B5EF4-FFF2-40B4-BE49-F238E27FC236}">
                <a16:creationId xmlns:a16="http://schemas.microsoft.com/office/drawing/2014/main" id="{A347729A-B446-A64C-B90C-0EBD6776F0F8}"/>
              </a:ext>
            </a:extLst>
          </p:cNvPr>
          <p:cNvPicPr>
            <a:picLocks noChangeAspect="1" noChangeArrowheads="1"/>
          </p:cNvPicPr>
          <p:nvPr/>
        </p:nvPicPr>
        <p:blipFill>
          <a:blip r:embed="rId8" cstate="print">
            <a:extLst>
              <a:ext uri="{28A0092B-C50C-407E-A947-70E740481C1C}">
                <a14:useLocalDpi xmlns:a14="http://schemas.microsoft.com/office/drawing/2010/main"/>
              </a:ext>
            </a:extLst>
          </a:blip>
          <a:srcRect/>
          <a:stretch>
            <a:fillRect/>
          </a:stretch>
        </p:blipFill>
        <p:spPr bwMode="auto">
          <a:xfrm>
            <a:off x="322840" y="2704206"/>
            <a:ext cx="2787087" cy="965701"/>
          </a:xfrm>
          <a:prstGeom prst="rect">
            <a:avLst/>
          </a:prstGeom>
          <a:noFill/>
          <a:extLst>
            <a:ext uri="{909E8E84-426E-40DD-AFC4-6F175D3DCCD1}">
              <a14:hiddenFill xmlns:a14="http://schemas.microsoft.com/office/drawing/2010/main">
                <a:solidFill>
                  <a:srgbClr val="FFFFFF"/>
                </a:solidFill>
              </a14:hiddenFill>
            </a:ext>
          </a:extLst>
        </p:spPr>
      </p:pic>
      <p:pic>
        <p:nvPicPr>
          <p:cNvPr id="29699" name="Picture 3">
            <a:extLst>
              <a:ext uri="{FF2B5EF4-FFF2-40B4-BE49-F238E27FC236}">
                <a16:creationId xmlns:a16="http://schemas.microsoft.com/office/drawing/2014/main" id="{3E0CF5D6-7B58-EB49-A9B9-48BA407215D7}"/>
              </a:ext>
            </a:extLst>
          </p:cNvPr>
          <p:cNvPicPr>
            <a:picLocks noChangeAspect="1" noChangeArrowheads="1"/>
          </p:cNvPicPr>
          <p:nvPr/>
        </p:nvPicPr>
        <p:blipFill>
          <a:blip r:embed="rId9" cstate="print">
            <a:extLst>
              <a:ext uri="{28A0092B-C50C-407E-A947-70E740481C1C}">
                <a14:useLocalDpi xmlns:a14="http://schemas.microsoft.com/office/drawing/2010/main"/>
              </a:ext>
            </a:extLst>
          </a:blip>
          <a:srcRect/>
          <a:stretch>
            <a:fillRect/>
          </a:stretch>
        </p:blipFill>
        <p:spPr bwMode="auto">
          <a:xfrm>
            <a:off x="3490606" y="1104997"/>
            <a:ext cx="2567049" cy="1466753"/>
          </a:xfrm>
          <a:prstGeom prst="rect">
            <a:avLst/>
          </a:prstGeom>
          <a:noFill/>
          <a:extLst>
            <a:ext uri="{909E8E84-426E-40DD-AFC4-6F175D3DCCD1}">
              <a14:hiddenFill xmlns:a14="http://schemas.microsoft.com/office/drawing/2010/main">
                <a:solidFill>
                  <a:srgbClr val="FFFFFF"/>
                </a:solidFill>
              </a14:hiddenFill>
            </a:ext>
          </a:extLst>
        </p:spPr>
      </p:pic>
      <p:pic>
        <p:nvPicPr>
          <p:cNvPr id="29700" name="Picture 4">
            <a:extLst>
              <a:ext uri="{FF2B5EF4-FFF2-40B4-BE49-F238E27FC236}">
                <a16:creationId xmlns:a16="http://schemas.microsoft.com/office/drawing/2014/main" id="{6C211B2C-852E-7949-83CD-3B758BEA62CA}"/>
              </a:ext>
            </a:extLst>
          </p:cNvPr>
          <p:cNvPicPr>
            <a:picLocks noChangeAspect="1" noChangeArrowheads="1"/>
          </p:cNvPicPr>
          <p:nvPr/>
        </p:nvPicPr>
        <p:blipFill>
          <a:blip r:embed="rId10" cstate="print">
            <a:extLst>
              <a:ext uri="{28A0092B-C50C-407E-A947-70E740481C1C}">
                <a14:useLocalDpi xmlns:a14="http://schemas.microsoft.com/office/drawing/2010/main"/>
              </a:ext>
            </a:extLst>
          </a:blip>
          <a:srcRect/>
          <a:stretch>
            <a:fillRect/>
          </a:stretch>
        </p:blipFill>
        <p:spPr bwMode="auto">
          <a:xfrm>
            <a:off x="6070907" y="1258799"/>
            <a:ext cx="2567049" cy="1584209"/>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a:extLst>
              <a:ext uri="{FF2B5EF4-FFF2-40B4-BE49-F238E27FC236}">
                <a16:creationId xmlns:a16="http://schemas.microsoft.com/office/drawing/2014/main" id="{42E5D0C6-20C1-064A-9D43-022D211C0FEF}"/>
              </a:ext>
            </a:extLst>
          </p:cNvPr>
          <p:cNvPicPr>
            <a:picLocks noChangeAspect="1" noChangeArrowheads="1"/>
          </p:cNvPicPr>
          <p:nvPr/>
        </p:nvPicPr>
        <p:blipFill>
          <a:blip r:embed="rId11" cstate="print">
            <a:extLst>
              <a:ext uri="{28A0092B-C50C-407E-A947-70E740481C1C}">
                <a14:useLocalDpi xmlns:a14="http://schemas.microsoft.com/office/drawing/2010/main"/>
              </a:ext>
            </a:extLst>
          </a:blip>
          <a:srcRect/>
          <a:stretch>
            <a:fillRect/>
          </a:stretch>
        </p:blipFill>
        <p:spPr bwMode="auto">
          <a:xfrm>
            <a:off x="3854761" y="2803256"/>
            <a:ext cx="4111066" cy="15842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44651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What3Words"/>
          <p:cNvSpPr txBox="1">
            <a:spLocks noGrp="1"/>
          </p:cNvSpPr>
          <p:nvPr>
            <p:ph type="title"/>
          </p:nvPr>
        </p:nvSpPr>
        <p:spPr>
          <a:prstGeom prst="rect">
            <a:avLst/>
          </a:prstGeom>
        </p:spPr>
        <p:txBody>
          <a:bodyPr/>
          <a:lstStyle/>
          <a:p>
            <a:pPr algn="ctr"/>
            <a:r>
              <a:rPr lang="en-US" dirty="0"/>
              <a:t>From Monism, Dualism to Cyber-physical Systems</a:t>
            </a:r>
            <a:endParaRPr dirty="0"/>
          </a:p>
        </p:txBody>
      </p:sp>
      <p:pic>
        <p:nvPicPr>
          <p:cNvPr id="1027" name="Picture 3">
            <a:hlinkClick r:id="rId2"/>
            <a:extLst>
              <a:ext uri="{FF2B5EF4-FFF2-40B4-BE49-F238E27FC236}">
                <a16:creationId xmlns:a16="http://schemas.microsoft.com/office/drawing/2014/main" id="{1814A68B-C049-574C-9348-1298D4C0A0EA}"/>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787079" y="1263729"/>
            <a:ext cx="5569842" cy="304587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6C004978-EA57-774C-8BBA-720DD1E5CB68}"/>
              </a:ext>
            </a:extLst>
          </p:cNvPr>
          <p:cNvSpPr txBox="1"/>
          <p:nvPr/>
        </p:nvSpPr>
        <p:spPr>
          <a:xfrm>
            <a:off x="2444654" y="4401718"/>
            <a:ext cx="4254691" cy="307777"/>
          </a:xfrm>
          <a:prstGeom prst="rect">
            <a:avLst/>
          </a:prstGeom>
          <a:noFill/>
        </p:spPr>
        <p:txBody>
          <a:bodyPr wrap="none" rtlCol="0">
            <a:spAutoFit/>
          </a:bodyPr>
          <a:lstStyle/>
          <a:p>
            <a:r>
              <a:rPr lang="en-US" dirty="0"/>
              <a:t>Image Source: </a:t>
            </a:r>
            <a:r>
              <a:rPr lang="en-US" dirty="0">
                <a:hlinkClick r:id="rId2"/>
              </a:rPr>
              <a:t>Double-aspect Theory </a:t>
            </a:r>
            <a:r>
              <a:rPr lang="en-US" dirty="0"/>
              <a:t>on Wikipedia</a:t>
            </a:r>
            <a:endParaRPr lang="en-TW" dirty="0"/>
          </a:p>
        </p:txBody>
      </p:sp>
      <p:sp>
        <p:nvSpPr>
          <p:cNvPr id="3" name="Slide Number Placeholder 2">
            <a:extLst>
              <a:ext uri="{FF2B5EF4-FFF2-40B4-BE49-F238E27FC236}">
                <a16:creationId xmlns:a16="http://schemas.microsoft.com/office/drawing/2014/main" id="{E943DD7A-62B5-4749-8E4E-D7983E3A028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25</a:t>
            </a:fld>
            <a:endParaRPr lang="en" dirty="0"/>
          </a:p>
        </p:txBody>
      </p:sp>
    </p:spTree>
    <p:extLst>
      <p:ext uri="{BB962C8B-B14F-4D97-AF65-F5344CB8AC3E}">
        <p14:creationId xmlns:p14="http://schemas.microsoft.com/office/powerpoint/2010/main" val="36107887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What3Words"/>
          <p:cNvSpPr txBox="1">
            <a:spLocks noGrp="1"/>
          </p:cNvSpPr>
          <p:nvPr>
            <p:ph type="title"/>
          </p:nvPr>
        </p:nvSpPr>
        <p:spPr>
          <a:prstGeom prst="rect">
            <a:avLst/>
          </a:prstGeom>
        </p:spPr>
        <p:txBody>
          <a:bodyPr/>
          <a:lstStyle/>
          <a:p>
            <a:pPr algn="ctr"/>
            <a:r>
              <a:rPr lang="en-US" dirty="0"/>
              <a:t>Exothermic and Endothermic</a:t>
            </a:r>
            <a:endParaRPr dirty="0"/>
          </a:p>
        </p:txBody>
      </p:sp>
      <p:sp>
        <p:nvSpPr>
          <p:cNvPr id="2" name="TextBox 1">
            <a:extLst>
              <a:ext uri="{FF2B5EF4-FFF2-40B4-BE49-F238E27FC236}">
                <a16:creationId xmlns:a16="http://schemas.microsoft.com/office/drawing/2014/main" id="{6C004978-EA57-774C-8BBA-720DD1E5CB68}"/>
              </a:ext>
            </a:extLst>
          </p:cNvPr>
          <p:cNvSpPr txBox="1"/>
          <p:nvPr/>
        </p:nvSpPr>
        <p:spPr>
          <a:xfrm>
            <a:off x="2444654" y="4401718"/>
            <a:ext cx="5474576" cy="307777"/>
          </a:xfrm>
          <a:prstGeom prst="rect">
            <a:avLst/>
          </a:prstGeom>
          <a:noFill/>
        </p:spPr>
        <p:txBody>
          <a:bodyPr wrap="none" rtlCol="0">
            <a:spAutoFit/>
          </a:bodyPr>
          <a:lstStyle/>
          <a:p>
            <a:r>
              <a:rPr lang="en-US" dirty="0"/>
              <a:t>Image Source: </a:t>
            </a:r>
            <a:r>
              <a:rPr lang="en-US" dirty="0" err="1">
                <a:hlinkClick r:id="rId2"/>
              </a:rPr>
              <a:t>exo</a:t>
            </a:r>
            <a:r>
              <a:rPr lang="en-US" dirty="0">
                <a:hlinkClick r:id="rId2"/>
              </a:rPr>
              <a:t> and endothermic processes </a:t>
            </a:r>
            <a:r>
              <a:rPr lang="en-US" dirty="0"/>
              <a:t>on Lumen Learning</a:t>
            </a:r>
            <a:endParaRPr lang="en-TW" dirty="0"/>
          </a:p>
        </p:txBody>
      </p:sp>
      <p:pic>
        <p:nvPicPr>
          <p:cNvPr id="1026" name="Picture 2">
            <a:extLst>
              <a:ext uri="{FF2B5EF4-FFF2-40B4-BE49-F238E27FC236}">
                <a16:creationId xmlns:a16="http://schemas.microsoft.com/office/drawing/2014/main" id="{15EA03B9-01DF-E14A-9C91-D6AA0172518C}"/>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21032" y="1528464"/>
            <a:ext cx="3181373" cy="236251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6F94D95E-60A5-2F40-A1D7-E747C8A9E3CA}"/>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737856" y="1528464"/>
            <a:ext cx="3181374" cy="2292627"/>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D4379B41-E3F2-F74C-8327-57C3E2948DC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26</a:t>
            </a:fld>
            <a:endParaRPr lang="en" dirty="0"/>
          </a:p>
        </p:txBody>
      </p:sp>
    </p:spTree>
    <p:extLst>
      <p:ext uri="{BB962C8B-B14F-4D97-AF65-F5344CB8AC3E}">
        <p14:creationId xmlns:p14="http://schemas.microsoft.com/office/powerpoint/2010/main" val="16745193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What3Words"/>
          <p:cNvSpPr txBox="1">
            <a:spLocks noGrp="1"/>
          </p:cNvSpPr>
          <p:nvPr>
            <p:ph type="title"/>
          </p:nvPr>
        </p:nvSpPr>
        <p:spPr>
          <a:prstGeom prst="rect">
            <a:avLst/>
          </a:prstGeom>
        </p:spPr>
        <p:txBody>
          <a:bodyPr/>
          <a:lstStyle/>
          <a:p>
            <a:pPr algn="ctr"/>
            <a:r>
              <a:rPr lang="en-US" dirty="0"/>
              <a:t>Market Dynamics</a:t>
            </a:r>
            <a:endParaRPr dirty="0"/>
          </a:p>
        </p:txBody>
      </p:sp>
      <p:sp>
        <p:nvSpPr>
          <p:cNvPr id="2" name="TextBox 1">
            <a:extLst>
              <a:ext uri="{FF2B5EF4-FFF2-40B4-BE49-F238E27FC236}">
                <a16:creationId xmlns:a16="http://schemas.microsoft.com/office/drawing/2014/main" id="{6C004978-EA57-774C-8BBA-720DD1E5CB68}"/>
              </a:ext>
            </a:extLst>
          </p:cNvPr>
          <p:cNvSpPr txBox="1"/>
          <p:nvPr/>
        </p:nvSpPr>
        <p:spPr>
          <a:xfrm>
            <a:off x="2444654" y="4401718"/>
            <a:ext cx="5474576" cy="307777"/>
          </a:xfrm>
          <a:prstGeom prst="rect">
            <a:avLst/>
          </a:prstGeom>
          <a:noFill/>
        </p:spPr>
        <p:txBody>
          <a:bodyPr wrap="none" rtlCol="0">
            <a:spAutoFit/>
          </a:bodyPr>
          <a:lstStyle/>
          <a:p>
            <a:r>
              <a:rPr lang="en-US" dirty="0"/>
              <a:t>Image Source: </a:t>
            </a:r>
            <a:r>
              <a:rPr lang="en-US" dirty="0" err="1">
                <a:hlinkClick r:id="rId2"/>
              </a:rPr>
              <a:t>exo</a:t>
            </a:r>
            <a:r>
              <a:rPr lang="en-US" dirty="0">
                <a:hlinkClick r:id="rId2"/>
              </a:rPr>
              <a:t> and endothermic processes </a:t>
            </a:r>
            <a:r>
              <a:rPr lang="en-US" dirty="0"/>
              <a:t>on Lumen Learning</a:t>
            </a:r>
            <a:endParaRPr lang="en-TW" dirty="0"/>
          </a:p>
        </p:txBody>
      </p:sp>
      <p:pic>
        <p:nvPicPr>
          <p:cNvPr id="1026" name="Picture 2">
            <a:extLst>
              <a:ext uri="{FF2B5EF4-FFF2-40B4-BE49-F238E27FC236}">
                <a16:creationId xmlns:a16="http://schemas.microsoft.com/office/drawing/2014/main" id="{15EA03B9-01DF-E14A-9C91-D6AA0172518C}"/>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21032" y="1528464"/>
            <a:ext cx="3181373" cy="236251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6F94D95E-60A5-2F40-A1D7-E747C8A9E3CA}"/>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737856" y="1528464"/>
            <a:ext cx="3181374" cy="229262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E9EE5116-B3C0-FD45-8365-DFAA79C918D7}"/>
              </a:ext>
            </a:extLst>
          </p:cNvPr>
          <p:cNvSpPr txBox="1"/>
          <p:nvPr/>
        </p:nvSpPr>
        <p:spPr>
          <a:xfrm>
            <a:off x="1591997" y="1252522"/>
            <a:ext cx="1388522" cy="307777"/>
          </a:xfrm>
          <a:prstGeom prst="rect">
            <a:avLst/>
          </a:prstGeom>
          <a:noFill/>
        </p:spPr>
        <p:txBody>
          <a:bodyPr wrap="none" rtlCol="0">
            <a:spAutoFit/>
          </a:bodyPr>
          <a:lstStyle/>
          <a:p>
            <a:r>
              <a:rPr lang="en-TW" dirty="0"/>
              <a:t>Bearish Market</a:t>
            </a:r>
          </a:p>
        </p:txBody>
      </p:sp>
      <p:sp>
        <p:nvSpPr>
          <p:cNvPr id="8" name="TextBox 7">
            <a:extLst>
              <a:ext uri="{FF2B5EF4-FFF2-40B4-BE49-F238E27FC236}">
                <a16:creationId xmlns:a16="http://schemas.microsoft.com/office/drawing/2014/main" id="{FBB9536D-5902-ED4F-B404-DE8684099A2B}"/>
              </a:ext>
            </a:extLst>
          </p:cNvPr>
          <p:cNvSpPr txBox="1"/>
          <p:nvPr/>
        </p:nvSpPr>
        <p:spPr>
          <a:xfrm>
            <a:off x="5704013" y="1252521"/>
            <a:ext cx="1309974" cy="307777"/>
          </a:xfrm>
          <a:prstGeom prst="rect">
            <a:avLst/>
          </a:prstGeom>
          <a:noFill/>
        </p:spPr>
        <p:txBody>
          <a:bodyPr wrap="none" rtlCol="0">
            <a:spAutoFit/>
          </a:bodyPr>
          <a:lstStyle/>
          <a:p>
            <a:r>
              <a:rPr lang="en-TW" dirty="0"/>
              <a:t>Bullish Market</a:t>
            </a:r>
          </a:p>
        </p:txBody>
      </p:sp>
      <p:cxnSp>
        <p:nvCxnSpPr>
          <p:cNvPr id="6" name="Straight Arrow Connector 5">
            <a:extLst>
              <a:ext uri="{FF2B5EF4-FFF2-40B4-BE49-F238E27FC236}">
                <a16:creationId xmlns:a16="http://schemas.microsoft.com/office/drawing/2014/main" id="{B7C9FAC3-ED12-E74B-A126-033E066D7118}"/>
              </a:ext>
            </a:extLst>
          </p:cNvPr>
          <p:cNvCxnSpPr>
            <a:cxnSpLocks/>
          </p:cNvCxnSpPr>
          <p:nvPr/>
        </p:nvCxnSpPr>
        <p:spPr>
          <a:xfrm>
            <a:off x="3294863" y="1979940"/>
            <a:ext cx="0" cy="415637"/>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63B828D6-AD91-4C45-8C32-46A5C985CBD3}"/>
              </a:ext>
            </a:extLst>
          </p:cNvPr>
          <p:cNvCxnSpPr/>
          <p:nvPr/>
        </p:nvCxnSpPr>
        <p:spPr>
          <a:xfrm>
            <a:off x="2108410" y="1979940"/>
            <a:ext cx="124690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094C9A30-8C9F-8042-A0FA-39F98B8FB4BF}"/>
              </a:ext>
            </a:extLst>
          </p:cNvPr>
          <p:cNvSpPr txBox="1"/>
          <p:nvPr/>
        </p:nvSpPr>
        <p:spPr>
          <a:xfrm>
            <a:off x="3294863" y="2072343"/>
            <a:ext cx="1114408" cy="230832"/>
          </a:xfrm>
          <a:prstGeom prst="rect">
            <a:avLst/>
          </a:prstGeom>
          <a:noFill/>
        </p:spPr>
        <p:txBody>
          <a:bodyPr wrap="none" rtlCol="0">
            <a:spAutoFit/>
          </a:bodyPr>
          <a:lstStyle/>
          <a:p>
            <a:r>
              <a:rPr lang="en-US" sz="900" dirty="0"/>
              <a:t>T</a:t>
            </a:r>
            <a:r>
              <a:rPr lang="en-TW" sz="900" dirty="0"/>
              <a:t>ransaction Costs</a:t>
            </a:r>
          </a:p>
        </p:txBody>
      </p:sp>
      <p:cxnSp>
        <p:nvCxnSpPr>
          <p:cNvPr id="15" name="Straight Arrow Connector 14">
            <a:extLst>
              <a:ext uri="{FF2B5EF4-FFF2-40B4-BE49-F238E27FC236}">
                <a16:creationId xmlns:a16="http://schemas.microsoft.com/office/drawing/2014/main" id="{2FEBD7B1-477B-EF47-AB47-92CF23650FA1}"/>
              </a:ext>
            </a:extLst>
          </p:cNvPr>
          <p:cNvCxnSpPr>
            <a:cxnSpLocks/>
          </p:cNvCxnSpPr>
          <p:nvPr/>
        </p:nvCxnSpPr>
        <p:spPr>
          <a:xfrm>
            <a:off x="7366937" y="1979940"/>
            <a:ext cx="0" cy="220649"/>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BDF6F5E-8AA5-6546-A8F6-DA2671BD5E11}"/>
              </a:ext>
            </a:extLst>
          </p:cNvPr>
          <p:cNvCxnSpPr>
            <a:cxnSpLocks/>
          </p:cNvCxnSpPr>
          <p:nvPr/>
        </p:nvCxnSpPr>
        <p:spPr>
          <a:xfrm>
            <a:off x="6180484" y="1979940"/>
            <a:ext cx="124690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BF1A1BB9-8AFC-924D-8888-16CB19D9F895}"/>
              </a:ext>
            </a:extLst>
          </p:cNvPr>
          <p:cNvSpPr txBox="1"/>
          <p:nvPr/>
        </p:nvSpPr>
        <p:spPr>
          <a:xfrm>
            <a:off x="7427393" y="1974849"/>
            <a:ext cx="1114408" cy="230832"/>
          </a:xfrm>
          <a:prstGeom prst="rect">
            <a:avLst/>
          </a:prstGeom>
          <a:noFill/>
        </p:spPr>
        <p:txBody>
          <a:bodyPr wrap="square" rtlCol="0">
            <a:spAutoFit/>
          </a:bodyPr>
          <a:lstStyle/>
          <a:p>
            <a:r>
              <a:rPr lang="en-US" sz="900" dirty="0"/>
              <a:t>T</a:t>
            </a:r>
            <a:r>
              <a:rPr lang="en-TW" sz="900" dirty="0"/>
              <a:t>ransaction Costs</a:t>
            </a:r>
          </a:p>
        </p:txBody>
      </p:sp>
      <p:sp>
        <p:nvSpPr>
          <p:cNvPr id="4" name="Slide Number Placeholder 3">
            <a:extLst>
              <a:ext uri="{FF2B5EF4-FFF2-40B4-BE49-F238E27FC236}">
                <a16:creationId xmlns:a16="http://schemas.microsoft.com/office/drawing/2014/main" id="{36D85A5B-125F-3C43-A238-09315A4838D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27</a:t>
            </a:fld>
            <a:endParaRPr lang="en" dirty="0"/>
          </a:p>
        </p:txBody>
      </p:sp>
    </p:spTree>
    <p:extLst>
      <p:ext uri="{BB962C8B-B14F-4D97-AF65-F5344CB8AC3E}">
        <p14:creationId xmlns:p14="http://schemas.microsoft.com/office/powerpoint/2010/main" val="25938228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272757" y="208765"/>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Soundness</a:t>
            </a:r>
            <a:endParaRPr dirty="0"/>
          </a:p>
        </p:txBody>
      </p:sp>
      <p:sp>
        <p:nvSpPr>
          <p:cNvPr id="61" name="Google Shape;61;p14"/>
          <p:cNvSpPr txBox="1">
            <a:spLocks noGrp="1"/>
          </p:cNvSpPr>
          <p:nvPr>
            <p:ph type="body" idx="2"/>
          </p:nvPr>
        </p:nvSpPr>
        <p:spPr>
          <a:xfrm>
            <a:off x="491978" y="1569083"/>
            <a:ext cx="3606757" cy="752551"/>
          </a:xfrm>
          <a:prstGeom prst="rect">
            <a:avLst/>
          </a:prstGeom>
        </p:spPr>
        <p:txBody>
          <a:bodyPr spcFirstLastPara="1" wrap="square" lIns="91425" tIns="91425" rIns="91425" bIns="91425" anchor="ctr" anchorCtr="0">
            <a:noAutofit/>
          </a:bodyPr>
          <a:lstStyle/>
          <a:p>
            <a:pPr marL="457200" lvl="0" indent="-342900" algn="l" rtl="0">
              <a:spcBef>
                <a:spcPts val="0"/>
              </a:spcBef>
              <a:spcAft>
                <a:spcPts val="0"/>
              </a:spcAft>
              <a:buSzPts val="1800"/>
              <a:buChar char="●"/>
            </a:pPr>
            <a:r>
              <a:rPr lang="en-US" dirty="0"/>
              <a:t>Every provable statement is </a:t>
            </a:r>
            <a:r>
              <a:rPr lang="en-US" b="1" dirty="0"/>
              <a:t>true</a:t>
            </a:r>
            <a:endParaRPr b="1" dirty="0"/>
          </a:p>
        </p:txBody>
      </p:sp>
      <p:sp>
        <p:nvSpPr>
          <p:cNvPr id="5" name="Google Shape;60;p14">
            <a:extLst>
              <a:ext uri="{FF2B5EF4-FFF2-40B4-BE49-F238E27FC236}">
                <a16:creationId xmlns:a16="http://schemas.microsoft.com/office/drawing/2014/main" id="{047BFB55-3F0B-7047-B60D-82777F0F6666}"/>
              </a:ext>
            </a:extLst>
          </p:cNvPr>
          <p:cNvSpPr txBox="1">
            <a:spLocks/>
          </p:cNvSpPr>
          <p:nvPr/>
        </p:nvSpPr>
        <p:spPr>
          <a:xfrm>
            <a:off x="4818831" y="208765"/>
            <a:ext cx="4045200" cy="1707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r>
              <a:rPr lang="en-US" dirty="0"/>
              <a:t>Completeness</a:t>
            </a:r>
          </a:p>
        </p:txBody>
      </p:sp>
      <p:sp>
        <p:nvSpPr>
          <p:cNvPr id="6" name="Google Shape;61;p14">
            <a:extLst>
              <a:ext uri="{FF2B5EF4-FFF2-40B4-BE49-F238E27FC236}">
                <a16:creationId xmlns:a16="http://schemas.microsoft.com/office/drawing/2014/main" id="{9C366F0B-CE17-B541-894B-79E93F68AC0D}"/>
              </a:ext>
            </a:extLst>
          </p:cNvPr>
          <p:cNvSpPr txBox="1">
            <a:spLocks/>
          </p:cNvSpPr>
          <p:nvPr/>
        </p:nvSpPr>
        <p:spPr>
          <a:xfrm>
            <a:off x="5140051" y="1569083"/>
            <a:ext cx="3606757" cy="75255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r>
              <a:rPr lang="en-US" dirty="0"/>
              <a:t>Every </a:t>
            </a:r>
            <a:r>
              <a:rPr lang="en-US" b="1" dirty="0"/>
              <a:t>true</a:t>
            </a:r>
            <a:r>
              <a:rPr lang="en-US" dirty="0"/>
              <a:t> statement is provable</a:t>
            </a:r>
          </a:p>
        </p:txBody>
      </p:sp>
      <p:sp>
        <p:nvSpPr>
          <p:cNvPr id="3" name="TextBox 2">
            <a:extLst>
              <a:ext uri="{FF2B5EF4-FFF2-40B4-BE49-F238E27FC236}">
                <a16:creationId xmlns:a16="http://schemas.microsoft.com/office/drawing/2014/main" id="{67D783A8-BAD3-3148-AE43-C3D6673152C8}"/>
              </a:ext>
            </a:extLst>
          </p:cNvPr>
          <p:cNvSpPr txBox="1"/>
          <p:nvPr/>
        </p:nvSpPr>
        <p:spPr>
          <a:xfrm>
            <a:off x="832066" y="2288146"/>
            <a:ext cx="6971780" cy="307777"/>
          </a:xfrm>
          <a:prstGeom prst="rect">
            <a:avLst/>
          </a:prstGeom>
          <a:noFill/>
        </p:spPr>
        <p:txBody>
          <a:bodyPr wrap="none" rtlCol="0">
            <a:spAutoFit/>
          </a:bodyPr>
          <a:lstStyle/>
          <a:p>
            <a:r>
              <a:rPr lang="en-US" dirty="0"/>
              <a:t>Cited from : </a:t>
            </a:r>
            <a:r>
              <a:rPr lang="en-US" dirty="0">
                <a:hlinkClick r:id="rId3"/>
              </a:rPr>
              <a:t>Soundness and Completeness: With Precision</a:t>
            </a:r>
            <a:r>
              <a:rPr lang="en-US" dirty="0"/>
              <a:t> on </a:t>
            </a:r>
            <a:r>
              <a:rPr lang="en-US" dirty="0" err="1"/>
              <a:t>news.ycombinator.com</a:t>
            </a:r>
            <a:endParaRPr lang="en-TW" dirty="0"/>
          </a:p>
        </p:txBody>
      </p:sp>
      <p:pic>
        <p:nvPicPr>
          <p:cNvPr id="4" name="Picture 3">
            <a:hlinkClick r:id="rId4"/>
            <a:extLst>
              <a:ext uri="{FF2B5EF4-FFF2-40B4-BE49-F238E27FC236}">
                <a16:creationId xmlns:a16="http://schemas.microsoft.com/office/drawing/2014/main" id="{046DA772-DBEC-4942-9F39-5C2C1F832E03}"/>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994066" y="2807980"/>
            <a:ext cx="2602580" cy="1747944"/>
          </a:xfrm>
          <a:prstGeom prst="rect">
            <a:avLst/>
          </a:prstGeom>
        </p:spPr>
      </p:pic>
      <p:sp>
        <p:nvSpPr>
          <p:cNvPr id="7" name="TextBox 6">
            <a:extLst>
              <a:ext uri="{FF2B5EF4-FFF2-40B4-BE49-F238E27FC236}">
                <a16:creationId xmlns:a16="http://schemas.microsoft.com/office/drawing/2014/main" id="{F88B077A-00FA-DD47-B46F-9A5AE1FACA27}"/>
              </a:ext>
            </a:extLst>
          </p:cNvPr>
          <p:cNvSpPr txBox="1"/>
          <p:nvPr/>
        </p:nvSpPr>
        <p:spPr>
          <a:xfrm>
            <a:off x="807608" y="4649127"/>
            <a:ext cx="2975495" cy="307777"/>
          </a:xfrm>
          <a:prstGeom prst="rect">
            <a:avLst/>
          </a:prstGeom>
          <a:noFill/>
        </p:spPr>
        <p:txBody>
          <a:bodyPr wrap="none" rtlCol="0">
            <a:spAutoFit/>
          </a:bodyPr>
          <a:lstStyle/>
          <a:p>
            <a:pPr algn="ctr"/>
            <a:r>
              <a:rPr lang="en-US" dirty="0">
                <a:hlinkClick r:id="rId4"/>
              </a:rPr>
              <a:t>https://</a:t>
            </a:r>
            <a:r>
              <a:rPr lang="en-US" dirty="0" err="1">
                <a:hlinkClick r:id="rId4"/>
              </a:rPr>
              <a:t>youtu.be</a:t>
            </a:r>
            <a:r>
              <a:rPr lang="en-US" dirty="0">
                <a:hlinkClick r:id="rId4"/>
              </a:rPr>
              <a:t>/3hspKYIn5ds?t=29</a:t>
            </a:r>
            <a:endParaRPr lang="en-TW" dirty="0"/>
          </a:p>
        </p:txBody>
      </p:sp>
      <p:sp>
        <p:nvSpPr>
          <p:cNvPr id="10" name="TextBox 9">
            <a:extLst>
              <a:ext uri="{FF2B5EF4-FFF2-40B4-BE49-F238E27FC236}">
                <a16:creationId xmlns:a16="http://schemas.microsoft.com/office/drawing/2014/main" id="{81396FCE-62B0-D144-8143-EECC5BC893B9}"/>
              </a:ext>
            </a:extLst>
          </p:cNvPr>
          <p:cNvSpPr txBox="1"/>
          <p:nvPr/>
        </p:nvSpPr>
        <p:spPr>
          <a:xfrm>
            <a:off x="5303990" y="4555924"/>
            <a:ext cx="3074881" cy="307777"/>
          </a:xfrm>
          <a:prstGeom prst="rect">
            <a:avLst/>
          </a:prstGeom>
          <a:noFill/>
        </p:spPr>
        <p:txBody>
          <a:bodyPr wrap="none" rtlCol="0">
            <a:spAutoFit/>
          </a:bodyPr>
          <a:lstStyle/>
          <a:p>
            <a:pPr algn="ctr"/>
            <a:r>
              <a:rPr lang="en-US" dirty="0">
                <a:hlinkClick r:id="rId6"/>
              </a:rPr>
              <a:t>https://youtu.be/3hspKYIn5ds?t=162</a:t>
            </a:r>
            <a:endParaRPr lang="en-TW" dirty="0"/>
          </a:p>
        </p:txBody>
      </p:sp>
      <p:pic>
        <p:nvPicPr>
          <p:cNvPr id="8" name="Picture 7">
            <a:extLst>
              <a:ext uri="{FF2B5EF4-FFF2-40B4-BE49-F238E27FC236}">
                <a16:creationId xmlns:a16="http://schemas.microsoft.com/office/drawing/2014/main" id="{737D761A-DDB7-2F4C-9893-E9E628A3FD61}"/>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642138" y="2807980"/>
            <a:ext cx="2602581" cy="1747944"/>
          </a:xfrm>
          <a:prstGeom prst="rect">
            <a:avLst/>
          </a:prstGeom>
        </p:spPr>
      </p:pic>
      <p:sp>
        <p:nvSpPr>
          <p:cNvPr id="9" name="TextBox 8">
            <a:extLst>
              <a:ext uri="{FF2B5EF4-FFF2-40B4-BE49-F238E27FC236}">
                <a16:creationId xmlns:a16="http://schemas.microsoft.com/office/drawing/2014/main" id="{B0BD10F1-5A2D-954B-9E4D-1AE73222A110}"/>
              </a:ext>
            </a:extLst>
          </p:cNvPr>
          <p:cNvSpPr txBox="1"/>
          <p:nvPr/>
        </p:nvSpPr>
        <p:spPr>
          <a:xfrm>
            <a:off x="1898030" y="234942"/>
            <a:ext cx="5347939" cy="523220"/>
          </a:xfrm>
          <a:prstGeom prst="rect">
            <a:avLst/>
          </a:prstGeom>
          <a:noFill/>
        </p:spPr>
        <p:txBody>
          <a:bodyPr wrap="none" rtlCol="0">
            <a:spAutoFit/>
          </a:bodyPr>
          <a:lstStyle/>
          <a:p>
            <a:pPr algn="ctr"/>
            <a:r>
              <a:rPr lang="en-TW" dirty="0"/>
              <a:t>For engineering/scientific purpose, it is difficult to escape Monism</a:t>
            </a:r>
          </a:p>
          <a:p>
            <a:pPr algn="ctr"/>
            <a:r>
              <a:rPr lang="en-TW" dirty="0"/>
              <a:t>The unifying notion of “Truth” is the source of Monism</a:t>
            </a:r>
          </a:p>
        </p:txBody>
      </p:sp>
      <p:sp>
        <p:nvSpPr>
          <p:cNvPr id="11" name="Slide Number Placeholder 10">
            <a:extLst>
              <a:ext uri="{FF2B5EF4-FFF2-40B4-BE49-F238E27FC236}">
                <a16:creationId xmlns:a16="http://schemas.microsoft.com/office/drawing/2014/main" id="{3E201AFC-7837-B34A-8145-61300FEA617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28</a:t>
            </a:fld>
            <a:endParaRPr lang="en"/>
          </a:p>
        </p:txBody>
      </p:sp>
    </p:spTree>
    <p:extLst>
      <p:ext uri="{BB962C8B-B14F-4D97-AF65-F5344CB8AC3E}">
        <p14:creationId xmlns:p14="http://schemas.microsoft.com/office/powerpoint/2010/main" val="6387443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What is the big deal?</a:t>
            </a:r>
          </a:p>
        </p:txBody>
      </p:sp>
      <p:sp>
        <p:nvSpPr>
          <p:cNvPr id="3" name="Text Placeholder 2">
            <a:extLst>
              <a:ext uri="{FF2B5EF4-FFF2-40B4-BE49-F238E27FC236}">
                <a16:creationId xmlns:a16="http://schemas.microsoft.com/office/drawing/2014/main" id="{3B809A32-45CB-F149-A5F1-EFB01EFC5F19}"/>
              </a:ext>
            </a:extLst>
          </p:cNvPr>
          <p:cNvSpPr>
            <a:spLocks noGrp="1"/>
          </p:cNvSpPr>
          <p:nvPr>
            <p:ph type="body" idx="1"/>
          </p:nvPr>
        </p:nvSpPr>
        <p:spPr>
          <a:xfrm>
            <a:off x="311700" y="1152475"/>
            <a:ext cx="8090895" cy="3416400"/>
          </a:xfrm>
        </p:spPr>
        <p:txBody>
          <a:bodyPr/>
          <a:lstStyle/>
          <a:p>
            <a:r>
              <a:rPr lang="en-US" dirty="0"/>
              <a:t>Cybernetics organizes abstractions at different scales:</a:t>
            </a:r>
          </a:p>
          <a:p>
            <a:pPr lvl="1"/>
            <a:r>
              <a:rPr lang="en-US" dirty="0"/>
              <a:t>A formal/mathematically rigorous structure (</a:t>
            </a:r>
            <a:r>
              <a:rPr lang="en-US" dirty="0" err="1"/>
              <a:t>Poset</a:t>
            </a:r>
            <a:r>
              <a:rPr lang="en-US" dirty="0"/>
              <a:t>/Lattice)</a:t>
            </a:r>
          </a:p>
          <a:p>
            <a:pPr lvl="2"/>
            <a:r>
              <a:rPr lang="en-US" dirty="0"/>
              <a:t>Engineered solutions for Human-Machine Interfaces</a:t>
            </a:r>
          </a:p>
          <a:p>
            <a:pPr lvl="1"/>
            <a:r>
              <a:rPr lang="en-US" dirty="0"/>
              <a:t>Many complex ethical concerns becomes everyday decisions</a:t>
            </a:r>
          </a:p>
          <a:p>
            <a:pPr lvl="2"/>
            <a:r>
              <a:rPr lang="en-US" dirty="0"/>
              <a:t>Consensus must be reached a higher frequencies than before</a:t>
            </a:r>
          </a:p>
          <a:p>
            <a:pPr lvl="1"/>
            <a:r>
              <a:rPr lang="en-US" dirty="0"/>
              <a:t>Time and Space encoded with Controlling Mechanisms as the main theme</a:t>
            </a:r>
          </a:p>
          <a:p>
            <a:pPr lvl="1"/>
            <a:r>
              <a:rPr lang="en-US" dirty="0"/>
              <a:t>Automated Verification Tools is now available (K-Framework mentioned later)</a:t>
            </a:r>
          </a:p>
        </p:txBody>
      </p:sp>
      <p:sp>
        <p:nvSpPr>
          <p:cNvPr id="5" name="Slide Number Placeholder 4">
            <a:extLst>
              <a:ext uri="{FF2B5EF4-FFF2-40B4-BE49-F238E27FC236}">
                <a16:creationId xmlns:a16="http://schemas.microsoft.com/office/drawing/2014/main" id="{20DEBB97-B9A3-6548-BBC6-5F376F8C89A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29</a:t>
            </a:fld>
            <a:endParaRPr lang="en" dirty="0"/>
          </a:p>
        </p:txBody>
      </p:sp>
    </p:spTree>
    <p:extLst>
      <p:ext uri="{BB962C8B-B14F-4D97-AF65-F5344CB8AC3E}">
        <p14:creationId xmlns:p14="http://schemas.microsoft.com/office/powerpoint/2010/main" val="33689080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Glossary</a:t>
            </a:r>
          </a:p>
        </p:txBody>
      </p:sp>
      <p:sp>
        <p:nvSpPr>
          <p:cNvPr id="3" name="Text Placeholder 2">
            <a:extLst>
              <a:ext uri="{FF2B5EF4-FFF2-40B4-BE49-F238E27FC236}">
                <a16:creationId xmlns:a16="http://schemas.microsoft.com/office/drawing/2014/main" id="{3B809A32-45CB-F149-A5F1-EFB01EFC5F19}"/>
              </a:ext>
            </a:extLst>
          </p:cNvPr>
          <p:cNvSpPr>
            <a:spLocks noGrp="1"/>
          </p:cNvSpPr>
          <p:nvPr>
            <p:ph type="body" idx="1"/>
          </p:nvPr>
        </p:nvSpPr>
        <p:spPr>
          <a:xfrm>
            <a:off x="671203" y="2571750"/>
            <a:ext cx="5300580" cy="2317108"/>
          </a:xfrm>
        </p:spPr>
        <p:txBody>
          <a:bodyPr/>
          <a:lstStyle/>
          <a:p>
            <a:pPr marL="114300" indent="0">
              <a:buNone/>
            </a:pPr>
            <a:r>
              <a:rPr lang="en-US" dirty="0"/>
              <a:t>Software Products</a:t>
            </a:r>
          </a:p>
          <a:p>
            <a:r>
              <a:rPr lang="en-US" sz="1200" dirty="0"/>
              <a:t>Kubernetes: is also the name of an Open Sourced platform for managing containerized workloads and services, that facilitates both declarative configuration and automation. (see </a:t>
            </a:r>
            <a:r>
              <a:rPr lang="en-US" sz="1200" dirty="0">
                <a:hlinkClick r:id="rId3"/>
              </a:rPr>
              <a:t>website</a:t>
            </a:r>
            <a:r>
              <a:rPr lang="en-US" sz="1200" dirty="0"/>
              <a:t>) Originally created by Google.</a:t>
            </a:r>
          </a:p>
          <a:p>
            <a:r>
              <a:rPr lang="en-US" sz="1200" dirty="0"/>
              <a:t>Container Technology: A container is a standard unit of software that packages up code and all its dependencies so the application runs quickly and reliably from one computing environment to another. </a:t>
            </a:r>
          </a:p>
          <a:p>
            <a:r>
              <a:rPr lang="en-US" sz="1200" dirty="0"/>
              <a:t>Docker container image: a standalone, executable package of software.</a:t>
            </a:r>
          </a:p>
        </p:txBody>
      </p:sp>
      <p:sp>
        <p:nvSpPr>
          <p:cNvPr id="5" name="Slide Number Placeholder 4">
            <a:extLst>
              <a:ext uri="{FF2B5EF4-FFF2-40B4-BE49-F238E27FC236}">
                <a16:creationId xmlns:a16="http://schemas.microsoft.com/office/drawing/2014/main" id="{66E2C606-16BE-524C-BFFF-392A297A73B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a:t>
            </a:fld>
            <a:endParaRPr lang="en" dirty="0"/>
          </a:p>
        </p:txBody>
      </p:sp>
      <p:pic>
        <p:nvPicPr>
          <p:cNvPr id="9" name="Picture 8">
            <a:extLst>
              <a:ext uri="{FF2B5EF4-FFF2-40B4-BE49-F238E27FC236}">
                <a16:creationId xmlns:a16="http://schemas.microsoft.com/office/drawing/2014/main" id="{2DC83AC2-AFA8-2C42-901C-DBD64255EE96}"/>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6137814" y="2928366"/>
            <a:ext cx="1084306" cy="756695"/>
          </a:xfrm>
          <a:prstGeom prst="rect">
            <a:avLst/>
          </a:prstGeom>
        </p:spPr>
      </p:pic>
      <p:pic>
        <p:nvPicPr>
          <p:cNvPr id="12" name="Picture 11">
            <a:extLst>
              <a:ext uri="{FF2B5EF4-FFF2-40B4-BE49-F238E27FC236}">
                <a16:creationId xmlns:a16="http://schemas.microsoft.com/office/drawing/2014/main" id="{79E65D56-2A14-ED47-B870-4C5D407BE8F4}"/>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6234542" y="3932043"/>
            <a:ext cx="890850" cy="758619"/>
          </a:xfrm>
          <a:prstGeom prst="rect">
            <a:avLst/>
          </a:prstGeom>
        </p:spPr>
      </p:pic>
      <p:sp>
        <p:nvSpPr>
          <p:cNvPr id="13" name="Text Placeholder 2">
            <a:extLst>
              <a:ext uri="{FF2B5EF4-FFF2-40B4-BE49-F238E27FC236}">
                <a16:creationId xmlns:a16="http://schemas.microsoft.com/office/drawing/2014/main" id="{E8C83014-645F-1940-ADE8-ED194F6773C0}"/>
              </a:ext>
            </a:extLst>
          </p:cNvPr>
          <p:cNvSpPr txBox="1">
            <a:spLocks/>
          </p:cNvSpPr>
          <p:nvPr/>
        </p:nvSpPr>
        <p:spPr>
          <a:xfrm>
            <a:off x="671203" y="1264707"/>
            <a:ext cx="8090895" cy="128683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r>
              <a:rPr lang="en-US" dirty="0"/>
              <a:t>Cybernetics: A scientific foundation that cut across disciplines</a:t>
            </a:r>
          </a:p>
          <a:p>
            <a:r>
              <a:rPr lang="en-US" dirty="0"/>
              <a:t>Kubernetes: The Greek Spelling of Cybernetics, meaning pilot</a:t>
            </a:r>
          </a:p>
          <a:p>
            <a:r>
              <a:rPr lang="en-US" dirty="0"/>
              <a:t>Governor: The Latin corruption of Kubernetes, </a:t>
            </a:r>
            <a:r>
              <a:rPr lang="en-US" dirty="0">
                <a:hlinkClick r:id="rId6"/>
              </a:rPr>
              <a:t>according to Wiener</a:t>
            </a:r>
            <a:endParaRPr lang="en-US" dirty="0"/>
          </a:p>
        </p:txBody>
      </p:sp>
    </p:spTree>
    <p:extLst>
      <p:ext uri="{BB962C8B-B14F-4D97-AF65-F5344CB8AC3E}">
        <p14:creationId xmlns:p14="http://schemas.microsoft.com/office/powerpoint/2010/main" val="198535325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4" name="Allow consciousness the freedom to exist in the minds of the beholders and Self-Governed BSM contracts"/>
          <p:cNvSpPr txBox="1">
            <a:spLocks noGrp="1"/>
          </p:cNvSpPr>
          <p:nvPr>
            <p:ph type="title"/>
          </p:nvPr>
        </p:nvSpPr>
        <p:spPr>
          <a:xfrm>
            <a:off x="496251" y="343129"/>
            <a:ext cx="8151495" cy="946309"/>
          </a:xfrm>
          <a:prstGeom prst="rect">
            <a:avLst/>
          </a:prstGeom>
        </p:spPr>
        <p:txBody>
          <a:bodyPr>
            <a:noAutofit/>
          </a:bodyPr>
          <a:lstStyle>
            <a:lvl1pPr defTabSz="667385">
              <a:defRPr sz="1750"/>
            </a:lvl1pPr>
          </a:lstStyle>
          <a:p>
            <a:pPr algn="ctr"/>
            <a:r>
              <a:rPr lang="en-US" sz="3200" dirty="0"/>
              <a:t>Recognizing the Fact</a:t>
            </a:r>
          </a:p>
        </p:txBody>
      </p:sp>
      <p:sp>
        <p:nvSpPr>
          <p:cNvPr id="6" name="Allow consciousness the freedom to exist in the minds of the beholders and Self-Governed BSM contracts">
            <a:extLst>
              <a:ext uri="{FF2B5EF4-FFF2-40B4-BE49-F238E27FC236}">
                <a16:creationId xmlns:a16="http://schemas.microsoft.com/office/drawing/2014/main" id="{F110B617-9EE1-5446-8A5E-852B9D2C908F}"/>
              </a:ext>
            </a:extLst>
          </p:cNvPr>
          <p:cNvSpPr txBox="1">
            <a:spLocks/>
          </p:cNvSpPr>
          <p:nvPr/>
        </p:nvSpPr>
        <p:spPr>
          <a:xfrm>
            <a:off x="496250" y="1556864"/>
            <a:ext cx="8151495" cy="94630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defTabSz="667385" rtl="0">
              <a:lnSpc>
                <a:spcPct val="100000"/>
              </a:lnSpc>
              <a:spcBef>
                <a:spcPts val="0"/>
              </a:spcBef>
              <a:spcAft>
                <a:spcPts val="0"/>
              </a:spcAft>
              <a:buClr>
                <a:schemeClr val="dk1"/>
              </a:buClr>
              <a:buSzPts val="2800"/>
              <a:buFont typeface="Arial"/>
              <a:buNone/>
              <a:defRPr sz="175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r>
              <a:rPr lang="en-US" sz="3200" dirty="0"/>
              <a:t>All Knowledge represented by Named Functions</a:t>
            </a:r>
          </a:p>
        </p:txBody>
      </p:sp>
      <p:sp>
        <p:nvSpPr>
          <p:cNvPr id="8" name="TextBox 7">
            <a:extLst>
              <a:ext uri="{FF2B5EF4-FFF2-40B4-BE49-F238E27FC236}">
                <a16:creationId xmlns:a16="http://schemas.microsoft.com/office/drawing/2014/main" id="{3516BFE8-CEF2-4646-B525-A4FC30F8D850}"/>
              </a:ext>
            </a:extLst>
          </p:cNvPr>
          <p:cNvSpPr txBox="1"/>
          <p:nvPr/>
        </p:nvSpPr>
        <p:spPr>
          <a:xfrm>
            <a:off x="1048439" y="2728373"/>
            <a:ext cx="7047122" cy="307777"/>
          </a:xfrm>
          <a:prstGeom prst="rect">
            <a:avLst/>
          </a:prstGeom>
          <a:noFill/>
        </p:spPr>
        <p:txBody>
          <a:bodyPr wrap="none" rtlCol="0">
            <a:spAutoFit/>
          </a:bodyPr>
          <a:lstStyle/>
          <a:p>
            <a:r>
              <a:rPr lang="en-US" dirty="0"/>
              <a:t>This set of rules can be used recursively to generate an infinite amount of expressions.</a:t>
            </a:r>
            <a:endParaRPr lang="en-TW" dirty="0"/>
          </a:p>
        </p:txBody>
      </p:sp>
      <p:grpSp>
        <p:nvGrpSpPr>
          <p:cNvPr id="9" name="Group 8">
            <a:extLst>
              <a:ext uri="{FF2B5EF4-FFF2-40B4-BE49-F238E27FC236}">
                <a16:creationId xmlns:a16="http://schemas.microsoft.com/office/drawing/2014/main" id="{75A97567-FB75-6346-88A8-6F5C7090846F}"/>
              </a:ext>
            </a:extLst>
          </p:cNvPr>
          <p:cNvGrpSpPr/>
          <p:nvPr/>
        </p:nvGrpSpPr>
        <p:grpSpPr>
          <a:xfrm>
            <a:off x="1674307" y="3175041"/>
            <a:ext cx="5795379" cy="1625330"/>
            <a:chOff x="1929239" y="2947810"/>
            <a:chExt cx="5795379" cy="1625330"/>
          </a:xfrm>
        </p:grpSpPr>
        <p:sp>
          <p:nvSpPr>
            <p:cNvPr id="10" name="Oval 9">
              <a:extLst>
                <a:ext uri="{FF2B5EF4-FFF2-40B4-BE49-F238E27FC236}">
                  <a16:creationId xmlns:a16="http://schemas.microsoft.com/office/drawing/2014/main" id="{CEAC2435-F71F-E348-85B2-EE02D80D1EDA}"/>
                </a:ext>
              </a:extLst>
            </p:cNvPr>
            <p:cNvSpPr/>
            <p:nvPr/>
          </p:nvSpPr>
          <p:spPr>
            <a:xfrm>
              <a:off x="1929239" y="3786139"/>
              <a:ext cx="384048" cy="384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nvGrpSpPr>
            <p:cNvPr id="11" name="Group 10">
              <a:extLst>
                <a:ext uri="{FF2B5EF4-FFF2-40B4-BE49-F238E27FC236}">
                  <a16:creationId xmlns:a16="http://schemas.microsoft.com/office/drawing/2014/main" id="{89C4795A-F07A-0A4B-A1AB-C250F643455D}"/>
                </a:ext>
              </a:extLst>
            </p:cNvPr>
            <p:cNvGrpSpPr/>
            <p:nvPr/>
          </p:nvGrpSpPr>
          <p:grpSpPr>
            <a:xfrm>
              <a:off x="7340570" y="2947810"/>
              <a:ext cx="384048" cy="384048"/>
              <a:chOff x="6854952" y="3657600"/>
              <a:chExt cx="384048" cy="384048"/>
            </a:xfrm>
          </p:grpSpPr>
          <p:sp>
            <p:nvSpPr>
              <p:cNvPr id="34" name="Oval 33">
                <a:extLst>
                  <a:ext uri="{FF2B5EF4-FFF2-40B4-BE49-F238E27FC236}">
                    <a16:creationId xmlns:a16="http://schemas.microsoft.com/office/drawing/2014/main" id="{A1A7E6C7-2D0D-8B44-AE03-999A12D86E44}"/>
                  </a:ext>
                </a:extLst>
              </p:cNvPr>
              <p:cNvSpPr/>
              <p:nvPr/>
            </p:nvSpPr>
            <p:spPr>
              <a:xfrm>
                <a:off x="6854952" y="3657600"/>
                <a:ext cx="384048" cy="3840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35" name="Oval 34">
                <a:extLst>
                  <a:ext uri="{FF2B5EF4-FFF2-40B4-BE49-F238E27FC236}">
                    <a16:creationId xmlns:a16="http://schemas.microsoft.com/office/drawing/2014/main" id="{E3A665AD-6CBA-9748-B933-C6567AFF7D0A}"/>
                  </a:ext>
                </a:extLst>
              </p:cNvPr>
              <p:cNvSpPr/>
              <p:nvPr/>
            </p:nvSpPr>
            <p:spPr>
              <a:xfrm>
                <a:off x="6970776" y="3773424"/>
                <a:ext cx="152400" cy="1524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sp>
          <p:nvSpPr>
            <p:cNvPr id="12" name="Rounded Rectangle 11">
              <a:extLst>
                <a:ext uri="{FF2B5EF4-FFF2-40B4-BE49-F238E27FC236}">
                  <a16:creationId xmlns:a16="http://schemas.microsoft.com/office/drawing/2014/main" id="{AFC4C84D-5F7F-0E48-B4BB-4B68F23E3031}"/>
                </a:ext>
              </a:extLst>
            </p:cNvPr>
            <p:cNvSpPr/>
            <p:nvPr/>
          </p:nvSpPr>
          <p:spPr>
            <a:xfrm>
              <a:off x="3817620" y="3008096"/>
              <a:ext cx="1508760"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Variable</a:t>
              </a:r>
            </a:p>
          </p:txBody>
        </p:sp>
        <p:sp>
          <p:nvSpPr>
            <p:cNvPr id="13" name="Rounded Rectangle 12">
              <a:extLst>
                <a:ext uri="{FF2B5EF4-FFF2-40B4-BE49-F238E27FC236}">
                  <a16:creationId xmlns:a16="http://schemas.microsoft.com/office/drawing/2014/main" id="{7AE08A94-52DF-5A4D-9B38-7360FC5B602F}"/>
                </a:ext>
              </a:extLst>
            </p:cNvPr>
            <p:cNvSpPr/>
            <p:nvPr/>
          </p:nvSpPr>
          <p:spPr>
            <a:xfrm>
              <a:off x="2947373" y="3511819"/>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Expression1</a:t>
              </a:r>
            </a:p>
          </p:txBody>
        </p:sp>
        <p:sp>
          <p:nvSpPr>
            <p:cNvPr id="14" name="Rounded Rectangle 13">
              <a:extLst>
                <a:ext uri="{FF2B5EF4-FFF2-40B4-BE49-F238E27FC236}">
                  <a16:creationId xmlns:a16="http://schemas.microsoft.com/office/drawing/2014/main" id="{750839D8-A246-CF49-BDED-9D68562986BA}"/>
                </a:ext>
              </a:extLst>
            </p:cNvPr>
            <p:cNvSpPr/>
            <p:nvPr/>
          </p:nvSpPr>
          <p:spPr>
            <a:xfrm>
              <a:off x="4750805" y="3510346"/>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Expression2</a:t>
              </a:r>
            </a:p>
          </p:txBody>
        </p:sp>
        <p:cxnSp>
          <p:nvCxnSpPr>
            <p:cNvPr id="15" name="Straight Arrow Connector 14">
              <a:extLst>
                <a:ext uri="{FF2B5EF4-FFF2-40B4-BE49-F238E27FC236}">
                  <a16:creationId xmlns:a16="http://schemas.microsoft.com/office/drawing/2014/main" id="{6659FD7C-96E8-5846-A3D3-91D22E144247}"/>
                </a:ext>
              </a:extLst>
            </p:cNvPr>
            <p:cNvCxnSpPr>
              <a:cxnSpLocks/>
              <a:stCxn id="10" idx="7"/>
              <a:endCxn id="13" idx="1"/>
            </p:cNvCxnSpPr>
            <p:nvPr/>
          </p:nvCxnSpPr>
          <p:spPr>
            <a:xfrm flipV="1">
              <a:off x="2257044" y="3644407"/>
              <a:ext cx="690329" cy="1979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35D7A8CA-79AD-2145-B320-084448A4C886}"/>
                </a:ext>
              </a:extLst>
            </p:cNvPr>
            <p:cNvCxnSpPr>
              <a:cxnSpLocks/>
              <a:stCxn id="10" idx="0"/>
              <a:endCxn id="12" idx="1"/>
            </p:cNvCxnSpPr>
            <p:nvPr/>
          </p:nvCxnSpPr>
          <p:spPr>
            <a:xfrm flipV="1">
              <a:off x="2121263" y="3140684"/>
              <a:ext cx="1696357" cy="6454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BA115D21-73AE-8D4F-9FB1-56036FB066E5}"/>
                </a:ext>
              </a:extLst>
            </p:cNvPr>
            <p:cNvCxnSpPr>
              <a:cxnSpLocks/>
              <a:stCxn id="12" idx="3"/>
              <a:endCxn id="34" idx="2"/>
            </p:cNvCxnSpPr>
            <p:nvPr/>
          </p:nvCxnSpPr>
          <p:spPr>
            <a:xfrm flipV="1">
              <a:off x="5326380" y="3139834"/>
              <a:ext cx="2014190" cy="8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E8214ACE-F6FB-0D49-B3E9-B2DF1F33D0C9}"/>
                </a:ext>
              </a:extLst>
            </p:cNvPr>
            <p:cNvCxnSpPr>
              <a:cxnSpLocks/>
              <a:stCxn id="13" idx="3"/>
              <a:endCxn id="14" idx="1"/>
            </p:cNvCxnSpPr>
            <p:nvPr/>
          </p:nvCxnSpPr>
          <p:spPr>
            <a:xfrm flipV="1">
              <a:off x="4222286" y="3642934"/>
              <a:ext cx="528519" cy="14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8484FA32-2D43-2046-B37F-EF7DFC3CB2DC}"/>
                </a:ext>
              </a:extLst>
            </p:cNvPr>
            <p:cNvCxnSpPr>
              <a:cxnSpLocks/>
              <a:stCxn id="14" idx="3"/>
              <a:endCxn id="27" idx="1"/>
            </p:cNvCxnSpPr>
            <p:nvPr/>
          </p:nvCxnSpPr>
          <p:spPr>
            <a:xfrm>
              <a:off x="6025718" y="3642934"/>
              <a:ext cx="825650" cy="1994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Rounded Rectangle 19">
              <a:extLst>
                <a:ext uri="{FF2B5EF4-FFF2-40B4-BE49-F238E27FC236}">
                  <a16:creationId xmlns:a16="http://schemas.microsoft.com/office/drawing/2014/main" id="{CB797115-4132-4546-984C-6EFE7B84F6F9}"/>
                </a:ext>
              </a:extLst>
            </p:cNvPr>
            <p:cNvSpPr/>
            <p:nvPr/>
          </p:nvSpPr>
          <p:spPr>
            <a:xfrm>
              <a:off x="3448871" y="3850350"/>
              <a:ext cx="950976"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Variable</a:t>
              </a:r>
            </a:p>
          </p:txBody>
        </p:sp>
        <p:sp>
          <p:nvSpPr>
            <p:cNvPr id="21" name="Rounded Rectangle 20">
              <a:extLst>
                <a:ext uri="{FF2B5EF4-FFF2-40B4-BE49-F238E27FC236}">
                  <a16:creationId xmlns:a16="http://schemas.microsoft.com/office/drawing/2014/main" id="{2893D1DE-C369-0546-9E05-6F8BEE9C007B}"/>
                </a:ext>
              </a:extLst>
            </p:cNvPr>
            <p:cNvSpPr/>
            <p:nvPr/>
          </p:nvSpPr>
          <p:spPr>
            <a:xfrm>
              <a:off x="4750805" y="3852992"/>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Expression</a:t>
              </a:r>
            </a:p>
          </p:txBody>
        </p:sp>
        <p:cxnSp>
          <p:nvCxnSpPr>
            <p:cNvPr id="22" name="Straight Arrow Connector 21">
              <a:extLst>
                <a:ext uri="{FF2B5EF4-FFF2-40B4-BE49-F238E27FC236}">
                  <a16:creationId xmlns:a16="http://schemas.microsoft.com/office/drawing/2014/main" id="{F0392436-4990-6440-A1E6-550EB2065D4D}"/>
                </a:ext>
              </a:extLst>
            </p:cNvPr>
            <p:cNvCxnSpPr>
              <a:cxnSpLocks/>
              <a:stCxn id="20" idx="3"/>
              <a:endCxn id="21" idx="1"/>
            </p:cNvCxnSpPr>
            <p:nvPr/>
          </p:nvCxnSpPr>
          <p:spPr>
            <a:xfrm>
              <a:off x="4399847" y="3982938"/>
              <a:ext cx="350958" cy="26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id="{8BD96D90-8317-0241-83C4-5DD40F489A75}"/>
                </a:ext>
              </a:extLst>
            </p:cNvPr>
            <p:cNvGrpSpPr/>
            <p:nvPr/>
          </p:nvGrpSpPr>
          <p:grpSpPr>
            <a:xfrm>
              <a:off x="2947373" y="4235049"/>
              <a:ext cx="3078345" cy="338091"/>
              <a:chOff x="2907647" y="3370617"/>
              <a:chExt cx="3078345" cy="338091"/>
            </a:xfrm>
          </p:grpSpPr>
          <p:sp>
            <p:nvSpPr>
              <p:cNvPr id="32" name="Rounded Rectangle 31">
                <a:extLst>
                  <a:ext uri="{FF2B5EF4-FFF2-40B4-BE49-F238E27FC236}">
                    <a16:creationId xmlns:a16="http://schemas.microsoft.com/office/drawing/2014/main" id="{119DB04E-C70A-DE45-9FD8-5E43CC2F0FD4}"/>
                  </a:ext>
                </a:extLst>
              </p:cNvPr>
              <p:cNvSpPr/>
              <p:nvPr/>
            </p:nvSpPr>
            <p:spPr>
              <a:xfrm>
                <a:off x="2907647" y="3370617"/>
                <a:ext cx="3078345" cy="33809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                           )</a:t>
                </a:r>
              </a:p>
            </p:txBody>
          </p:sp>
          <p:sp>
            <p:nvSpPr>
              <p:cNvPr id="33" name="Rounded Rectangle 32">
                <a:extLst>
                  <a:ext uri="{FF2B5EF4-FFF2-40B4-BE49-F238E27FC236}">
                    <a16:creationId xmlns:a16="http://schemas.microsoft.com/office/drawing/2014/main" id="{4B3845D0-73C5-844E-A28F-F232A2017989}"/>
                  </a:ext>
                </a:extLst>
              </p:cNvPr>
              <p:cNvSpPr/>
              <p:nvPr/>
            </p:nvSpPr>
            <p:spPr>
              <a:xfrm>
                <a:off x="3861355" y="3407074"/>
                <a:ext cx="1170929"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Expression</a:t>
                </a:r>
              </a:p>
            </p:txBody>
          </p:sp>
        </p:grpSp>
        <p:sp>
          <p:nvSpPr>
            <p:cNvPr id="24" name="Rounded Rectangle 23">
              <a:extLst>
                <a:ext uri="{FF2B5EF4-FFF2-40B4-BE49-F238E27FC236}">
                  <a16:creationId xmlns:a16="http://schemas.microsoft.com/office/drawing/2014/main" id="{3B1E29E5-F259-2546-ADCA-46A38812AB07}"/>
                </a:ext>
              </a:extLst>
            </p:cNvPr>
            <p:cNvSpPr/>
            <p:nvPr/>
          </p:nvSpPr>
          <p:spPr>
            <a:xfrm>
              <a:off x="2947373" y="3849344"/>
              <a:ext cx="342900"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800" dirty="0">
                  <a:solidFill>
                    <a:schemeClr val="tx1"/>
                  </a:solidFill>
                </a:rPr>
                <a:t>𝜆</a:t>
              </a:r>
            </a:p>
          </p:txBody>
        </p:sp>
        <p:cxnSp>
          <p:nvCxnSpPr>
            <p:cNvPr id="25" name="Straight Arrow Connector 24">
              <a:extLst>
                <a:ext uri="{FF2B5EF4-FFF2-40B4-BE49-F238E27FC236}">
                  <a16:creationId xmlns:a16="http://schemas.microsoft.com/office/drawing/2014/main" id="{A5AF0977-4796-AA4B-A0A1-63FC61F1FEF5}"/>
                </a:ext>
              </a:extLst>
            </p:cNvPr>
            <p:cNvCxnSpPr>
              <a:cxnSpLocks/>
              <a:stCxn id="24" idx="3"/>
              <a:endCxn id="20" idx="1"/>
            </p:cNvCxnSpPr>
            <p:nvPr/>
          </p:nvCxnSpPr>
          <p:spPr>
            <a:xfrm>
              <a:off x="3290273" y="3981932"/>
              <a:ext cx="158598" cy="10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A8C1D822-2FC0-7542-A192-D79E3A223D9C}"/>
                </a:ext>
              </a:extLst>
            </p:cNvPr>
            <p:cNvCxnSpPr>
              <a:cxnSpLocks/>
              <a:stCxn id="21" idx="3"/>
              <a:endCxn id="27" idx="2"/>
            </p:cNvCxnSpPr>
            <p:nvPr/>
          </p:nvCxnSpPr>
          <p:spPr>
            <a:xfrm flipV="1">
              <a:off x="6025718" y="3978163"/>
              <a:ext cx="769407" cy="74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A2D9AA34-2C22-8B41-B02F-9C965FE14F40}"/>
                </a:ext>
              </a:extLst>
            </p:cNvPr>
            <p:cNvSpPr/>
            <p:nvPr/>
          </p:nvSpPr>
          <p:spPr>
            <a:xfrm>
              <a:off x="6795125" y="3786139"/>
              <a:ext cx="384048" cy="384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cxnSp>
          <p:nvCxnSpPr>
            <p:cNvPr id="28" name="Straight Arrow Connector 27">
              <a:extLst>
                <a:ext uri="{FF2B5EF4-FFF2-40B4-BE49-F238E27FC236}">
                  <a16:creationId xmlns:a16="http://schemas.microsoft.com/office/drawing/2014/main" id="{6C6E3436-D5B0-604E-845F-5E0AA32EC9CA}"/>
                </a:ext>
              </a:extLst>
            </p:cNvPr>
            <p:cNvCxnSpPr>
              <a:cxnSpLocks/>
              <a:stCxn id="32" idx="3"/>
              <a:endCxn id="27" idx="3"/>
            </p:cNvCxnSpPr>
            <p:nvPr/>
          </p:nvCxnSpPr>
          <p:spPr>
            <a:xfrm flipV="1">
              <a:off x="6025718" y="4113944"/>
              <a:ext cx="825650" cy="290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775833E9-2C52-EF47-8E3D-DF2D154CE3F8}"/>
                </a:ext>
              </a:extLst>
            </p:cNvPr>
            <p:cNvCxnSpPr>
              <a:cxnSpLocks/>
              <a:stCxn id="10" idx="6"/>
              <a:endCxn id="24" idx="1"/>
            </p:cNvCxnSpPr>
            <p:nvPr/>
          </p:nvCxnSpPr>
          <p:spPr>
            <a:xfrm>
              <a:off x="2313287" y="3978163"/>
              <a:ext cx="634086" cy="37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467B4D5-F6BD-E243-BBD4-5D36FFA1E6A6}"/>
                </a:ext>
              </a:extLst>
            </p:cNvPr>
            <p:cNvCxnSpPr>
              <a:cxnSpLocks/>
              <a:stCxn id="10" idx="5"/>
              <a:endCxn id="32" idx="1"/>
            </p:cNvCxnSpPr>
            <p:nvPr/>
          </p:nvCxnSpPr>
          <p:spPr>
            <a:xfrm>
              <a:off x="2257044" y="4113944"/>
              <a:ext cx="690329" cy="290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Elbow Connector 30">
              <a:extLst>
                <a:ext uri="{FF2B5EF4-FFF2-40B4-BE49-F238E27FC236}">
                  <a16:creationId xmlns:a16="http://schemas.microsoft.com/office/drawing/2014/main" id="{E9275DC0-216B-BC4E-B133-F8A5F1B43A09}"/>
                </a:ext>
              </a:extLst>
            </p:cNvPr>
            <p:cNvCxnSpPr>
              <a:cxnSpLocks/>
              <a:stCxn id="27" idx="6"/>
              <a:endCxn id="10" idx="2"/>
            </p:cNvCxnSpPr>
            <p:nvPr/>
          </p:nvCxnSpPr>
          <p:spPr>
            <a:xfrm flipH="1">
              <a:off x="1929239" y="3978163"/>
              <a:ext cx="5249934" cy="12700"/>
            </a:xfrm>
            <a:prstGeom prst="bentConnector5">
              <a:avLst>
                <a:gd name="adj1" fmla="val -4354"/>
                <a:gd name="adj2" fmla="val 6336000"/>
                <a:gd name="adj3" fmla="val 104354"/>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3" name="Slide Number Placeholder 2">
            <a:extLst>
              <a:ext uri="{FF2B5EF4-FFF2-40B4-BE49-F238E27FC236}">
                <a16:creationId xmlns:a16="http://schemas.microsoft.com/office/drawing/2014/main" id="{2BC6E89D-DAD6-FE41-A5C1-2ACDF024FBD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30</a:t>
            </a:fld>
            <a:endParaRPr lang="en" dirty="0"/>
          </a:p>
        </p:txBody>
      </p:sp>
    </p:spTree>
    <p:extLst>
      <p:ext uri="{BB962C8B-B14F-4D97-AF65-F5344CB8AC3E}">
        <p14:creationId xmlns:p14="http://schemas.microsoft.com/office/powerpoint/2010/main" val="11104623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The Universal Structure in </a:t>
            </a:r>
            <a:r>
              <a:rPr lang="en-TW" dirty="0">
                <a:solidFill>
                  <a:schemeClr val="tx1"/>
                </a:solidFill>
              </a:rPr>
              <a:t>𝜆-</a:t>
            </a:r>
            <a:r>
              <a:rPr lang="en-US" dirty="0">
                <a:solidFill>
                  <a:schemeClr val="tx1"/>
                </a:solidFill>
              </a:rPr>
              <a:t>Calculus Form</a:t>
            </a:r>
            <a:endParaRPr dirty="0">
              <a:solidFill>
                <a:schemeClr val="tx1"/>
              </a:solidFill>
            </a:endParaRPr>
          </a:p>
        </p:txBody>
      </p:sp>
      <p:sp>
        <p:nvSpPr>
          <p:cNvPr id="5" name="TextBox 4">
            <a:extLst>
              <a:ext uri="{FF2B5EF4-FFF2-40B4-BE49-F238E27FC236}">
                <a16:creationId xmlns:a16="http://schemas.microsoft.com/office/drawing/2014/main" id="{97C534F2-2E5A-AA4F-8E22-8F528D92AFFD}"/>
              </a:ext>
            </a:extLst>
          </p:cNvPr>
          <p:cNvSpPr txBox="1"/>
          <p:nvPr/>
        </p:nvSpPr>
        <p:spPr>
          <a:xfrm>
            <a:off x="1048439" y="2569800"/>
            <a:ext cx="7047122" cy="307777"/>
          </a:xfrm>
          <a:prstGeom prst="rect">
            <a:avLst/>
          </a:prstGeom>
          <a:noFill/>
        </p:spPr>
        <p:txBody>
          <a:bodyPr wrap="none" rtlCol="0">
            <a:spAutoFit/>
          </a:bodyPr>
          <a:lstStyle/>
          <a:p>
            <a:r>
              <a:rPr lang="en-US" dirty="0"/>
              <a:t>This set of rules can be used recursively to generate an infinite amount of expressions.</a:t>
            </a:r>
            <a:endParaRPr lang="en-TW" dirty="0"/>
          </a:p>
        </p:txBody>
      </p:sp>
      <p:sp>
        <p:nvSpPr>
          <p:cNvPr id="3" name="TextBox 2">
            <a:extLst>
              <a:ext uri="{FF2B5EF4-FFF2-40B4-BE49-F238E27FC236}">
                <a16:creationId xmlns:a16="http://schemas.microsoft.com/office/drawing/2014/main" id="{BAAA76C1-F347-5346-9735-2B636D3EC169}"/>
              </a:ext>
            </a:extLst>
          </p:cNvPr>
          <p:cNvSpPr txBox="1"/>
          <p:nvPr/>
        </p:nvSpPr>
        <p:spPr>
          <a:xfrm>
            <a:off x="777239" y="1426464"/>
            <a:ext cx="8111807" cy="1046440"/>
          </a:xfrm>
          <a:prstGeom prst="rect">
            <a:avLst/>
          </a:prstGeom>
          <a:noFill/>
        </p:spPr>
        <p:txBody>
          <a:bodyPr wrap="square" rtlCol="0">
            <a:spAutoFit/>
          </a:bodyPr>
          <a:lstStyle/>
          <a:p>
            <a:r>
              <a:rPr lang="en-TW" dirty="0"/>
              <a:t>Expression := Contextualized Data 	(* Known interpretation results, no computation *)</a:t>
            </a:r>
          </a:p>
          <a:p>
            <a:r>
              <a:rPr lang="en-TW" dirty="0"/>
              <a:t>	    | Goal_Exp Criteria_Exp 	(* Timeless and Time-based expressions *)</a:t>
            </a:r>
          </a:p>
          <a:p>
            <a:r>
              <a:rPr lang="en-TW" dirty="0"/>
              <a:t>	    | </a:t>
            </a:r>
            <a:r>
              <a:rPr lang="en-TW" sz="2000" dirty="0"/>
              <a:t>𝜆</a:t>
            </a:r>
            <a:r>
              <a:rPr lang="en-TW" dirty="0"/>
              <a:t> Input Output_Exp(Input)        (* A Computing Process *)</a:t>
            </a:r>
          </a:p>
          <a:p>
            <a:r>
              <a:rPr lang="en-TW" dirty="0"/>
              <a:t>	    | ( Exception_Handling )	(* Stated boundary conditions/Exceptions *)</a:t>
            </a:r>
          </a:p>
        </p:txBody>
      </p:sp>
      <p:grpSp>
        <p:nvGrpSpPr>
          <p:cNvPr id="384" name="Group 383">
            <a:extLst>
              <a:ext uri="{FF2B5EF4-FFF2-40B4-BE49-F238E27FC236}">
                <a16:creationId xmlns:a16="http://schemas.microsoft.com/office/drawing/2014/main" id="{C84E95AA-111D-0A48-878D-EF676B26C1F4}"/>
              </a:ext>
            </a:extLst>
          </p:cNvPr>
          <p:cNvGrpSpPr/>
          <p:nvPr/>
        </p:nvGrpSpPr>
        <p:grpSpPr>
          <a:xfrm>
            <a:off x="1929239" y="2947810"/>
            <a:ext cx="5795379" cy="1625330"/>
            <a:chOff x="1929239" y="2947810"/>
            <a:chExt cx="5795379" cy="1625330"/>
          </a:xfrm>
        </p:grpSpPr>
        <p:sp>
          <p:nvSpPr>
            <p:cNvPr id="4" name="Oval 3">
              <a:extLst>
                <a:ext uri="{FF2B5EF4-FFF2-40B4-BE49-F238E27FC236}">
                  <a16:creationId xmlns:a16="http://schemas.microsoft.com/office/drawing/2014/main" id="{836C6417-14FB-B547-9E54-5D449D1568BC}"/>
                </a:ext>
              </a:extLst>
            </p:cNvPr>
            <p:cNvSpPr/>
            <p:nvPr/>
          </p:nvSpPr>
          <p:spPr>
            <a:xfrm>
              <a:off x="1929239" y="3786139"/>
              <a:ext cx="384048" cy="384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nvGrpSpPr>
            <p:cNvPr id="7" name="Group 6">
              <a:extLst>
                <a:ext uri="{FF2B5EF4-FFF2-40B4-BE49-F238E27FC236}">
                  <a16:creationId xmlns:a16="http://schemas.microsoft.com/office/drawing/2014/main" id="{F79F63E4-1AC6-854C-8786-6299E32E59EB}"/>
                </a:ext>
              </a:extLst>
            </p:cNvPr>
            <p:cNvGrpSpPr/>
            <p:nvPr/>
          </p:nvGrpSpPr>
          <p:grpSpPr>
            <a:xfrm>
              <a:off x="7340570" y="2947810"/>
              <a:ext cx="384048" cy="384048"/>
              <a:chOff x="6854952" y="3657600"/>
              <a:chExt cx="384048" cy="384048"/>
            </a:xfrm>
          </p:grpSpPr>
          <p:sp>
            <p:nvSpPr>
              <p:cNvPr id="8" name="Oval 7">
                <a:extLst>
                  <a:ext uri="{FF2B5EF4-FFF2-40B4-BE49-F238E27FC236}">
                    <a16:creationId xmlns:a16="http://schemas.microsoft.com/office/drawing/2014/main" id="{57E9F95E-661A-0E44-8EDD-A2F9D4F89845}"/>
                  </a:ext>
                </a:extLst>
              </p:cNvPr>
              <p:cNvSpPr/>
              <p:nvPr/>
            </p:nvSpPr>
            <p:spPr>
              <a:xfrm>
                <a:off x="6854952" y="3657600"/>
                <a:ext cx="384048" cy="3840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9" name="Oval 8">
                <a:extLst>
                  <a:ext uri="{FF2B5EF4-FFF2-40B4-BE49-F238E27FC236}">
                    <a16:creationId xmlns:a16="http://schemas.microsoft.com/office/drawing/2014/main" id="{06BA8DA3-5295-C945-A36D-832FCCE49493}"/>
                  </a:ext>
                </a:extLst>
              </p:cNvPr>
              <p:cNvSpPr/>
              <p:nvPr/>
            </p:nvSpPr>
            <p:spPr>
              <a:xfrm>
                <a:off x="6970776" y="3773424"/>
                <a:ext cx="152400" cy="1524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sp>
          <p:nvSpPr>
            <p:cNvPr id="10" name="Rounded Rectangle 9">
              <a:extLst>
                <a:ext uri="{FF2B5EF4-FFF2-40B4-BE49-F238E27FC236}">
                  <a16:creationId xmlns:a16="http://schemas.microsoft.com/office/drawing/2014/main" id="{463492F3-2847-654A-882B-898B92394AAA}"/>
                </a:ext>
              </a:extLst>
            </p:cNvPr>
            <p:cNvSpPr/>
            <p:nvPr/>
          </p:nvSpPr>
          <p:spPr>
            <a:xfrm>
              <a:off x="3817620" y="3008096"/>
              <a:ext cx="1508760"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100" dirty="0">
                  <a:solidFill>
                    <a:schemeClr val="tx1"/>
                  </a:solidFill>
                </a:rPr>
                <a:t>Contextualized data</a:t>
              </a:r>
            </a:p>
          </p:txBody>
        </p:sp>
        <p:sp>
          <p:nvSpPr>
            <p:cNvPr id="12" name="Rounded Rectangle 11">
              <a:extLst>
                <a:ext uri="{FF2B5EF4-FFF2-40B4-BE49-F238E27FC236}">
                  <a16:creationId xmlns:a16="http://schemas.microsoft.com/office/drawing/2014/main" id="{A7FC47F5-E99B-FF42-9046-F863E33A670C}"/>
                </a:ext>
              </a:extLst>
            </p:cNvPr>
            <p:cNvSpPr/>
            <p:nvPr/>
          </p:nvSpPr>
          <p:spPr>
            <a:xfrm>
              <a:off x="2947373" y="3511819"/>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Goal Expr</a:t>
              </a:r>
            </a:p>
          </p:txBody>
        </p:sp>
        <p:sp>
          <p:nvSpPr>
            <p:cNvPr id="13" name="Rounded Rectangle 12">
              <a:extLst>
                <a:ext uri="{FF2B5EF4-FFF2-40B4-BE49-F238E27FC236}">
                  <a16:creationId xmlns:a16="http://schemas.microsoft.com/office/drawing/2014/main" id="{5AE49ABB-BFCE-2B43-9BE4-AE52D682CD21}"/>
                </a:ext>
              </a:extLst>
            </p:cNvPr>
            <p:cNvSpPr/>
            <p:nvPr/>
          </p:nvSpPr>
          <p:spPr>
            <a:xfrm>
              <a:off x="4750805" y="3510346"/>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Criteria Expr</a:t>
              </a:r>
            </a:p>
          </p:txBody>
        </p:sp>
        <p:cxnSp>
          <p:nvCxnSpPr>
            <p:cNvPr id="14" name="Straight Arrow Connector 13">
              <a:extLst>
                <a:ext uri="{FF2B5EF4-FFF2-40B4-BE49-F238E27FC236}">
                  <a16:creationId xmlns:a16="http://schemas.microsoft.com/office/drawing/2014/main" id="{D0D4089A-4CAD-2049-9A53-C9BFFDD18C7B}"/>
                </a:ext>
              </a:extLst>
            </p:cNvPr>
            <p:cNvCxnSpPr>
              <a:cxnSpLocks/>
              <a:stCxn id="4" idx="7"/>
              <a:endCxn id="12" idx="1"/>
            </p:cNvCxnSpPr>
            <p:nvPr/>
          </p:nvCxnSpPr>
          <p:spPr>
            <a:xfrm flipV="1">
              <a:off x="2257044" y="3644407"/>
              <a:ext cx="690329" cy="1979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BC021C4E-1996-4743-9B0C-5DA263E5A91A}"/>
                </a:ext>
              </a:extLst>
            </p:cNvPr>
            <p:cNvCxnSpPr>
              <a:cxnSpLocks/>
              <a:stCxn id="4" idx="0"/>
              <a:endCxn id="10" idx="1"/>
            </p:cNvCxnSpPr>
            <p:nvPr/>
          </p:nvCxnSpPr>
          <p:spPr>
            <a:xfrm flipV="1">
              <a:off x="2121263" y="3140684"/>
              <a:ext cx="1696357" cy="6454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043E2F91-1828-1843-9C3F-4FF38C96310B}"/>
                </a:ext>
              </a:extLst>
            </p:cNvPr>
            <p:cNvCxnSpPr>
              <a:cxnSpLocks/>
              <a:stCxn id="10" idx="3"/>
              <a:endCxn id="8" idx="2"/>
            </p:cNvCxnSpPr>
            <p:nvPr/>
          </p:nvCxnSpPr>
          <p:spPr>
            <a:xfrm flipV="1">
              <a:off x="5326380" y="3139834"/>
              <a:ext cx="2014190" cy="8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5384CD3E-D7FB-9648-AF48-441A2D5262AC}"/>
                </a:ext>
              </a:extLst>
            </p:cNvPr>
            <p:cNvCxnSpPr>
              <a:cxnSpLocks/>
              <a:stCxn id="12" idx="3"/>
              <a:endCxn id="13" idx="1"/>
            </p:cNvCxnSpPr>
            <p:nvPr/>
          </p:nvCxnSpPr>
          <p:spPr>
            <a:xfrm flipV="1">
              <a:off x="4222286" y="3642934"/>
              <a:ext cx="528519" cy="14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112B7476-7908-524C-9998-AC564EEF71CC}"/>
                </a:ext>
              </a:extLst>
            </p:cNvPr>
            <p:cNvCxnSpPr>
              <a:cxnSpLocks/>
              <a:stCxn id="13" idx="3"/>
              <a:endCxn id="44" idx="1"/>
            </p:cNvCxnSpPr>
            <p:nvPr/>
          </p:nvCxnSpPr>
          <p:spPr>
            <a:xfrm>
              <a:off x="6025718" y="3642934"/>
              <a:ext cx="825650" cy="1994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Rounded Rectangle 28">
              <a:extLst>
                <a:ext uri="{FF2B5EF4-FFF2-40B4-BE49-F238E27FC236}">
                  <a16:creationId xmlns:a16="http://schemas.microsoft.com/office/drawing/2014/main" id="{72D2FB3C-164A-5C48-9BD3-30FB87325091}"/>
                </a:ext>
              </a:extLst>
            </p:cNvPr>
            <p:cNvSpPr/>
            <p:nvPr/>
          </p:nvSpPr>
          <p:spPr>
            <a:xfrm>
              <a:off x="3448871" y="3850350"/>
              <a:ext cx="950976"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Input</a:t>
              </a:r>
            </a:p>
          </p:txBody>
        </p:sp>
        <p:sp>
          <p:nvSpPr>
            <p:cNvPr id="30" name="Rounded Rectangle 29">
              <a:extLst>
                <a:ext uri="{FF2B5EF4-FFF2-40B4-BE49-F238E27FC236}">
                  <a16:creationId xmlns:a16="http://schemas.microsoft.com/office/drawing/2014/main" id="{9046D38C-E85D-9D4D-AA10-04005365482D}"/>
                </a:ext>
              </a:extLst>
            </p:cNvPr>
            <p:cNvSpPr/>
            <p:nvPr/>
          </p:nvSpPr>
          <p:spPr>
            <a:xfrm>
              <a:off x="4750805" y="3852992"/>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Output Spec</a:t>
              </a:r>
            </a:p>
          </p:txBody>
        </p:sp>
        <p:cxnSp>
          <p:nvCxnSpPr>
            <p:cNvPr id="31" name="Straight Arrow Connector 30">
              <a:extLst>
                <a:ext uri="{FF2B5EF4-FFF2-40B4-BE49-F238E27FC236}">
                  <a16:creationId xmlns:a16="http://schemas.microsoft.com/office/drawing/2014/main" id="{B6574CF1-E958-8142-9D04-BBB8BA95753F}"/>
                </a:ext>
              </a:extLst>
            </p:cNvPr>
            <p:cNvCxnSpPr>
              <a:cxnSpLocks/>
              <a:stCxn id="29" idx="3"/>
              <a:endCxn id="30" idx="1"/>
            </p:cNvCxnSpPr>
            <p:nvPr/>
          </p:nvCxnSpPr>
          <p:spPr>
            <a:xfrm>
              <a:off x="4399847" y="3982938"/>
              <a:ext cx="350958" cy="26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81" name="Group 80">
              <a:extLst>
                <a:ext uri="{FF2B5EF4-FFF2-40B4-BE49-F238E27FC236}">
                  <a16:creationId xmlns:a16="http://schemas.microsoft.com/office/drawing/2014/main" id="{88B41C7E-FCFE-6640-96E1-B90361E54524}"/>
                </a:ext>
              </a:extLst>
            </p:cNvPr>
            <p:cNvGrpSpPr/>
            <p:nvPr/>
          </p:nvGrpSpPr>
          <p:grpSpPr>
            <a:xfrm>
              <a:off x="2947373" y="4235049"/>
              <a:ext cx="3078345" cy="338091"/>
              <a:chOff x="2907647" y="3370617"/>
              <a:chExt cx="3078345" cy="338091"/>
            </a:xfrm>
          </p:grpSpPr>
          <p:sp>
            <p:nvSpPr>
              <p:cNvPr id="33" name="Rounded Rectangle 32">
                <a:extLst>
                  <a:ext uri="{FF2B5EF4-FFF2-40B4-BE49-F238E27FC236}">
                    <a16:creationId xmlns:a16="http://schemas.microsoft.com/office/drawing/2014/main" id="{C0D95781-E913-894B-A796-91F11D0EE709}"/>
                  </a:ext>
                </a:extLst>
              </p:cNvPr>
              <p:cNvSpPr/>
              <p:nvPr/>
            </p:nvSpPr>
            <p:spPr>
              <a:xfrm>
                <a:off x="2907647" y="3370617"/>
                <a:ext cx="3078345" cy="33809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                           )</a:t>
                </a:r>
              </a:p>
            </p:txBody>
          </p:sp>
          <p:sp>
            <p:nvSpPr>
              <p:cNvPr id="32" name="Rounded Rectangle 31">
                <a:extLst>
                  <a:ext uri="{FF2B5EF4-FFF2-40B4-BE49-F238E27FC236}">
                    <a16:creationId xmlns:a16="http://schemas.microsoft.com/office/drawing/2014/main" id="{3AFCE485-0585-7440-838A-361E00B7059B}"/>
                  </a:ext>
                </a:extLst>
              </p:cNvPr>
              <p:cNvSpPr/>
              <p:nvPr/>
            </p:nvSpPr>
            <p:spPr>
              <a:xfrm>
                <a:off x="3861355" y="3407074"/>
                <a:ext cx="1170929"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800" dirty="0">
                    <a:solidFill>
                      <a:schemeClr val="tx1"/>
                    </a:solidFill>
                  </a:rPr>
                  <a:t>Exception Handling</a:t>
                </a:r>
              </a:p>
            </p:txBody>
          </p:sp>
        </p:grpSp>
        <p:sp>
          <p:nvSpPr>
            <p:cNvPr id="37" name="Rounded Rectangle 36">
              <a:extLst>
                <a:ext uri="{FF2B5EF4-FFF2-40B4-BE49-F238E27FC236}">
                  <a16:creationId xmlns:a16="http://schemas.microsoft.com/office/drawing/2014/main" id="{9831984E-5FD4-3D45-B19D-0B60427C3A49}"/>
                </a:ext>
              </a:extLst>
            </p:cNvPr>
            <p:cNvSpPr/>
            <p:nvPr/>
          </p:nvSpPr>
          <p:spPr>
            <a:xfrm>
              <a:off x="2947373" y="3849344"/>
              <a:ext cx="342900"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800" dirty="0">
                  <a:solidFill>
                    <a:schemeClr val="tx1"/>
                  </a:solidFill>
                </a:rPr>
                <a:t>𝜆</a:t>
              </a:r>
            </a:p>
          </p:txBody>
        </p:sp>
        <p:cxnSp>
          <p:nvCxnSpPr>
            <p:cNvPr id="38" name="Straight Arrow Connector 37">
              <a:extLst>
                <a:ext uri="{FF2B5EF4-FFF2-40B4-BE49-F238E27FC236}">
                  <a16:creationId xmlns:a16="http://schemas.microsoft.com/office/drawing/2014/main" id="{C65CAA48-6CE4-2C42-ACC2-66FB18082517}"/>
                </a:ext>
              </a:extLst>
            </p:cNvPr>
            <p:cNvCxnSpPr>
              <a:cxnSpLocks/>
              <a:stCxn id="37" idx="3"/>
              <a:endCxn id="29" idx="1"/>
            </p:cNvCxnSpPr>
            <p:nvPr/>
          </p:nvCxnSpPr>
          <p:spPr>
            <a:xfrm>
              <a:off x="3290273" y="3981932"/>
              <a:ext cx="158598" cy="10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87E253F3-693B-7248-8746-6C53BAEAB807}"/>
                </a:ext>
              </a:extLst>
            </p:cNvPr>
            <p:cNvCxnSpPr>
              <a:cxnSpLocks/>
              <a:stCxn id="30" idx="3"/>
              <a:endCxn id="44" idx="2"/>
            </p:cNvCxnSpPr>
            <p:nvPr/>
          </p:nvCxnSpPr>
          <p:spPr>
            <a:xfrm flipV="1">
              <a:off x="6025718" y="3978163"/>
              <a:ext cx="769407" cy="74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C57F6C8A-4C22-844A-B7C2-F7AB9D627504}"/>
                </a:ext>
              </a:extLst>
            </p:cNvPr>
            <p:cNvSpPr/>
            <p:nvPr/>
          </p:nvSpPr>
          <p:spPr>
            <a:xfrm>
              <a:off x="6795125" y="3786139"/>
              <a:ext cx="384048" cy="384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cxnSp>
          <p:nvCxnSpPr>
            <p:cNvPr id="47" name="Straight Arrow Connector 46">
              <a:extLst>
                <a:ext uri="{FF2B5EF4-FFF2-40B4-BE49-F238E27FC236}">
                  <a16:creationId xmlns:a16="http://schemas.microsoft.com/office/drawing/2014/main" id="{68FA92B6-2918-FE4F-8616-60EF2F1BB001}"/>
                </a:ext>
              </a:extLst>
            </p:cNvPr>
            <p:cNvCxnSpPr>
              <a:cxnSpLocks/>
              <a:stCxn id="33" idx="3"/>
              <a:endCxn id="44" idx="3"/>
            </p:cNvCxnSpPr>
            <p:nvPr/>
          </p:nvCxnSpPr>
          <p:spPr>
            <a:xfrm flipV="1">
              <a:off x="6025718" y="4113944"/>
              <a:ext cx="825650" cy="290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89206F18-254E-6F42-8235-4AB4E8A733F0}"/>
                </a:ext>
              </a:extLst>
            </p:cNvPr>
            <p:cNvCxnSpPr>
              <a:cxnSpLocks/>
              <a:stCxn id="4" idx="6"/>
              <a:endCxn id="37" idx="1"/>
            </p:cNvCxnSpPr>
            <p:nvPr/>
          </p:nvCxnSpPr>
          <p:spPr>
            <a:xfrm>
              <a:off x="2313287" y="3978163"/>
              <a:ext cx="634086" cy="37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9BC4FC52-D033-2F4A-9DDF-EE14152B2D9C}"/>
                </a:ext>
              </a:extLst>
            </p:cNvPr>
            <p:cNvCxnSpPr>
              <a:cxnSpLocks/>
              <a:stCxn id="4" idx="5"/>
              <a:endCxn id="33" idx="1"/>
            </p:cNvCxnSpPr>
            <p:nvPr/>
          </p:nvCxnSpPr>
          <p:spPr>
            <a:xfrm>
              <a:off x="2257044" y="4113944"/>
              <a:ext cx="690329" cy="290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5" name="Elbow Connector 334">
              <a:extLst>
                <a:ext uri="{FF2B5EF4-FFF2-40B4-BE49-F238E27FC236}">
                  <a16:creationId xmlns:a16="http://schemas.microsoft.com/office/drawing/2014/main" id="{F00C7AE7-B42A-BF4A-9B6B-035F5D2ED01C}"/>
                </a:ext>
              </a:extLst>
            </p:cNvPr>
            <p:cNvCxnSpPr>
              <a:cxnSpLocks/>
              <a:stCxn id="44" idx="6"/>
              <a:endCxn id="4" idx="2"/>
            </p:cNvCxnSpPr>
            <p:nvPr/>
          </p:nvCxnSpPr>
          <p:spPr>
            <a:xfrm flipH="1">
              <a:off x="1929239" y="3978163"/>
              <a:ext cx="5249934" cy="12700"/>
            </a:xfrm>
            <a:prstGeom prst="bentConnector5">
              <a:avLst>
                <a:gd name="adj1" fmla="val -4354"/>
                <a:gd name="adj2" fmla="val 6336000"/>
                <a:gd name="adj3" fmla="val 104354"/>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F9D5D5DA-75E4-0E40-BB64-2D62A6E20AAE}"/>
              </a:ext>
            </a:extLst>
          </p:cNvPr>
          <p:cNvSpPr txBox="1"/>
          <p:nvPr/>
        </p:nvSpPr>
        <p:spPr>
          <a:xfrm>
            <a:off x="5724193" y="2902826"/>
            <a:ext cx="603050" cy="307777"/>
          </a:xfrm>
          <a:prstGeom prst="rect">
            <a:avLst/>
          </a:prstGeom>
          <a:noFill/>
        </p:spPr>
        <p:txBody>
          <a:bodyPr wrap="none" rtlCol="0">
            <a:spAutoFit/>
          </a:bodyPr>
          <a:lstStyle/>
          <a:p>
            <a:r>
              <a:rPr lang="en-TW" dirty="0"/>
              <a:t>What</a:t>
            </a:r>
          </a:p>
        </p:txBody>
      </p:sp>
      <p:sp>
        <p:nvSpPr>
          <p:cNvPr id="34" name="TextBox 33">
            <a:extLst>
              <a:ext uri="{FF2B5EF4-FFF2-40B4-BE49-F238E27FC236}">
                <a16:creationId xmlns:a16="http://schemas.microsoft.com/office/drawing/2014/main" id="{681E1632-6180-EA46-8013-FBF8763E2C1E}"/>
              </a:ext>
            </a:extLst>
          </p:cNvPr>
          <p:cNvSpPr txBox="1"/>
          <p:nvPr/>
        </p:nvSpPr>
        <p:spPr>
          <a:xfrm>
            <a:off x="6004895" y="3827982"/>
            <a:ext cx="543739" cy="307777"/>
          </a:xfrm>
          <a:prstGeom prst="rect">
            <a:avLst/>
          </a:prstGeom>
          <a:noFill/>
        </p:spPr>
        <p:txBody>
          <a:bodyPr wrap="none" rtlCol="0">
            <a:spAutoFit/>
          </a:bodyPr>
          <a:lstStyle/>
          <a:p>
            <a:r>
              <a:rPr lang="en-TW" dirty="0"/>
              <a:t>How</a:t>
            </a:r>
          </a:p>
        </p:txBody>
      </p:sp>
      <p:sp>
        <p:nvSpPr>
          <p:cNvPr id="35" name="TextBox 34">
            <a:extLst>
              <a:ext uri="{FF2B5EF4-FFF2-40B4-BE49-F238E27FC236}">
                <a16:creationId xmlns:a16="http://schemas.microsoft.com/office/drawing/2014/main" id="{19ECF555-269D-E44F-8BBF-73EE01733884}"/>
              </a:ext>
            </a:extLst>
          </p:cNvPr>
          <p:cNvSpPr txBox="1"/>
          <p:nvPr/>
        </p:nvSpPr>
        <p:spPr>
          <a:xfrm>
            <a:off x="6025718" y="3480120"/>
            <a:ext cx="543739" cy="307777"/>
          </a:xfrm>
          <a:prstGeom prst="rect">
            <a:avLst/>
          </a:prstGeom>
          <a:noFill/>
        </p:spPr>
        <p:txBody>
          <a:bodyPr wrap="none" rtlCol="0">
            <a:spAutoFit/>
          </a:bodyPr>
          <a:lstStyle/>
          <a:p>
            <a:r>
              <a:rPr lang="en-TW" dirty="0"/>
              <a:t>Why</a:t>
            </a:r>
          </a:p>
        </p:txBody>
      </p:sp>
      <p:sp>
        <p:nvSpPr>
          <p:cNvPr id="6" name="Slide Number Placeholder 5">
            <a:extLst>
              <a:ext uri="{FF2B5EF4-FFF2-40B4-BE49-F238E27FC236}">
                <a16:creationId xmlns:a16="http://schemas.microsoft.com/office/drawing/2014/main" id="{F0C5AACC-ACA0-F44D-BDD7-88C46330FEA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31</a:t>
            </a:fld>
            <a:endParaRPr lang="en" dirty="0"/>
          </a:p>
        </p:txBody>
      </p:sp>
    </p:spTree>
    <p:extLst>
      <p:ext uri="{BB962C8B-B14F-4D97-AF65-F5344CB8AC3E}">
        <p14:creationId xmlns:p14="http://schemas.microsoft.com/office/powerpoint/2010/main" val="337448585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Recursive Structures as a Rewrite System</a:t>
            </a:r>
            <a:endParaRPr dirty="0">
              <a:solidFill>
                <a:schemeClr val="tx1"/>
              </a:solidFill>
            </a:endParaRPr>
          </a:p>
        </p:txBody>
      </p:sp>
      <p:pic>
        <p:nvPicPr>
          <p:cNvPr id="2" name="Picture 1">
            <a:hlinkClick r:id="rId3"/>
            <a:extLst>
              <a:ext uri="{FF2B5EF4-FFF2-40B4-BE49-F238E27FC236}">
                <a16:creationId xmlns:a16="http://schemas.microsoft.com/office/drawing/2014/main" id="{2E9FE8B3-9F1B-7E47-94C0-76DB425EB79B}"/>
              </a:ext>
            </a:extLst>
          </p:cNvPr>
          <p:cNvPicPr>
            <a:picLocks noChangeAspect="1"/>
          </p:cNvPicPr>
          <p:nvPr/>
        </p:nvPicPr>
        <p:blipFill>
          <a:blip r:embed="rId4"/>
          <a:stretch>
            <a:fillRect/>
          </a:stretch>
        </p:blipFill>
        <p:spPr>
          <a:xfrm>
            <a:off x="0" y="1266348"/>
            <a:ext cx="9144000" cy="2610804"/>
          </a:xfrm>
          <a:prstGeom prst="rect">
            <a:avLst/>
          </a:prstGeom>
        </p:spPr>
      </p:pic>
      <p:sp>
        <p:nvSpPr>
          <p:cNvPr id="5" name="TextBox 4">
            <a:extLst>
              <a:ext uri="{FF2B5EF4-FFF2-40B4-BE49-F238E27FC236}">
                <a16:creationId xmlns:a16="http://schemas.microsoft.com/office/drawing/2014/main" id="{97C534F2-2E5A-AA4F-8E22-8F528D92AFFD}"/>
              </a:ext>
            </a:extLst>
          </p:cNvPr>
          <p:cNvSpPr txBox="1"/>
          <p:nvPr/>
        </p:nvSpPr>
        <p:spPr>
          <a:xfrm>
            <a:off x="1468426" y="3971886"/>
            <a:ext cx="7420621" cy="307777"/>
          </a:xfrm>
          <a:prstGeom prst="rect">
            <a:avLst/>
          </a:prstGeom>
          <a:noFill/>
        </p:spPr>
        <p:txBody>
          <a:bodyPr wrap="none" rtlCol="0">
            <a:spAutoFit/>
          </a:bodyPr>
          <a:lstStyle/>
          <a:p>
            <a:r>
              <a:rPr lang="en-US" dirty="0"/>
              <a:t>Image Source: https://</a:t>
            </a:r>
            <a:r>
              <a:rPr lang="en-US" dirty="0" err="1"/>
              <a:t>speakerdeck.com</a:t>
            </a:r>
            <a:r>
              <a:rPr lang="en-US" dirty="0"/>
              <a:t>/</a:t>
            </a:r>
            <a:r>
              <a:rPr lang="en-US" dirty="0" err="1"/>
              <a:t>glebec</a:t>
            </a:r>
            <a:r>
              <a:rPr lang="en-US" dirty="0"/>
              <a:t>/</a:t>
            </a:r>
            <a:r>
              <a:rPr lang="en-US" dirty="0" err="1"/>
              <a:t>lambda-calc-talk-frontside-version?slide</a:t>
            </a:r>
            <a:r>
              <a:rPr lang="en-US" dirty="0"/>
              <a:t>=66</a:t>
            </a:r>
            <a:endParaRPr lang="en-TW" dirty="0"/>
          </a:p>
        </p:txBody>
      </p:sp>
      <p:sp>
        <p:nvSpPr>
          <p:cNvPr id="3" name="Oval 2">
            <a:extLst>
              <a:ext uri="{FF2B5EF4-FFF2-40B4-BE49-F238E27FC236}">
                <a16:creationId xmlns:a16="http://schemas.microsoft.com/office/drawing/2014/main" id="{D0118885-6A4C-9242-95FF-90738F6966B3}"/>
              </a:ext>
            </a:extLst>
          </p:cNvPr>
          <p:cNvSpPr/>
          <p:nvPr/>
        </p:nvSpPr>
        <p:spPr>
          <a:xfrm>
            <a:off x="2474924" y="2076773"/>
            <a:ext cx="1883043" cy="49497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6" name="Oval 5">
            <a:extLst>
              <a:ext uri="{FF2B5EF4-FFF2-40B4-BE49-F238E27FC236}">
                <a16:creationId xmlns:a16="http://schemas.microsoft.com/office/drawing/2014/main" id="{892102CE-B16E-E342-AC6E-9B613C0BC2AD}"/>
              </a:ext>
            </a:extLst>
          </p:cNvPr>
          <p:cNvSpPr/>
          <p:nvPr/>
        </p:nvSpPr>
        <p:spPr>
          <a:xfrm>
            <a:off x="4357967" y="2076772"/>
            <a:ext cx="1883043" cy="49497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7" name="Oval 6">
            <a:extLst>
              <a:ext uri="{FF2B5EF4-FFF2-40B4-BE49-F238E27FC236}">
                <a16:creationId xmlns:a16="http://schemas.microsoft.com/office/drawing/2014/main" id="{31D6E43E-9686-D249-8819-DE77CA759626}"/>
              </a:ext>
            </a:extLst>
          </p:cNvPr>
          <p:cNvSpPr/>
          <p:nvPr/>
        </p:nvSpPr>
        <p:spPr>
          <a:xfrm>
            <a:off x="4572000" y="2572883"/>
            <a:ext cx="1883043" cy="49497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8" name="Oval 7">
            <a:extLst>
              <a:ext uri="{FF2B5EF4-FFF2-40B4-BE49-F238E27FC236}">
                <a16:creationId xmlns:a16="http://schemas.microsoft.com/office/drawing/2014/main" id="{326C3BC4-FFC2-BF45-9EA2-CE0D43B7B366}"/>
              </a:ext>
            </a:extLst>
          </p:cNvPr>
          <p:cNvSpPr/>
          <p:nvPr/>
        </p:nvSpPr>
        <p:spPr>
          <a:xfrm>
            <a:off x="2804160" y="3111249"/>
            <a:ext cx="1883043" cy="49497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9" name="Oval 8">
            <a:extLst>
              <a:ext uri="{FF2B5EF4-FFF2-40B4-BE49-F238E27FC236}">
                <a16:creationId xmlns:a16="http://schemas.microsoft.com/office/drawing/2014/main" id="{50221A4E-03DA-6C40-A70C-EFBE69779A44}"/>
              </a:ext>
            </a:extLst>
          </p:cNvPr>
          <p:cNvSpPr/>
          <p:nvPr/>
        </p:nvSpPr>
        <p:spPr>
          <a:xfrm>
            <a:off x="73152" y="1508001"/>
            <a:ext cx="1883043" cy="49497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4" name="TextBox 3">
            <a:extLst>
              <a:ext uri="{FF2B5EF4-FFF2-40B4-BE49-F238E27FC236}">
                <a16:creationId xmlns:a16="http://schemas.microsoft.com/office/drawing/2014/main" id="{9F426C9A-AD29-DD4C-8F27-7625B5622649}"/>
              </a:ext>
            </a:extLst>
          </p:cNvPr>
          <p:cNvSpPr txBox="1"/>
          <p:nvPr/>
        </p:nvSpPr>
        <p:spPr>
          <a:xfrm>
            <a:off x="2878436" y="834260"/>
            <a:ext cx="3600666" cy="461665"/>
          </a:xfrm>
          <a:prstGeom prst="rect">
            <a:avLst/>
          </a:prstGeom>
          <a:noFill/>
        </p:spPr>
        <p:txBody>
          <a:bodyPr wrap="none" rtlCol="0">
            <a:spAutoFit/>
          </a:bodyPr>
          <a:lstStyle/>
          <a:p>
            <a:r>
              <a:rPr lang="en-TW" sz="2400" dirty="0"/>
              <a:t>(Rewrite = Replacement)</a:t>
            </a:r>
          </a:p>
        </p:txBody>
      </p:sp>
      <p:sp>
        <p:nvSpPr>
          <p:cNvPr id="10" name="Slide Number Placeholder 9">
            <a:extLst>
              <a:ext uri="{FF2B5EF4-FFF2-40B4-BE49-F238E27FC236}">
                <a16:creationId xmlns:a16="http://schemas.microsoft.com/office/drawing/2014/main" id="{1800590B-6933-7F4B-AD99-608D2C1D055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32</a:t>
            </a:fld>
            <a:endParaRPr lang="en" dirty="0"/>
          </a:p>
        </p:txBody>
      </p:sp>
    </p:spTree>
    <p:extLst>
      <p:ext uri="{BB962C8B-B14F-4D97-AF65-F5344CB8AC3E}">
        <p14:creationId xmlns:p14="http://schemas.microsoft.com/office/powerpoint/2010/main" val="371001694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Monad is an actionable Abstraction</a:t>
            </a:r>
            <a:endParaRPr dirty="0">
              <a:solidFill>
                <a:schemeClr val="tx1"/>
              </a:solidFill>
            </a:endParaRPr>
          </a:p>
        </p:txBody>
      </p:sp>
      <p:pic>
        <p:nvPicPr>
          <p:cNvPr id="2" name="Picture 1">
            <a:hlinkClick r:id="rId3"/>
            <a:extLst>
              <a:ext uri="{FF2B5EF4-FFF2-40B4-BE49-F238E27FC236}">
                <a16:creationId xmlns:a16="http://schemas.microsoft.com/office/drawing/2014/main" id="{2E9FE8B3-9F1B-7E47-94C0-76DB425EB79B}"/>
              </a:ext>
            </a:extLst>
          </p:cNvPr>
          <p:cNvPicPr>
            <a:picLocks noChangeAspect="1"/>
          </p:cNvPicPr>
          <p:nvPr/>
        </p:nvPicPr>
        <p:blipFill>
          <a:blip r:embed="rId4"/>
          <a:stretch>
            <a:fillRect/>
          </a:stretch>
        </p:blipFill>
        <p:spPr>
          <a:xfrm>
            <a:off x="0" y="1266348"/>
            <a:ext cx="9144000" cy="2610804"/>
          </a:xfrm>
          <a:prstGeom prst="rect">
            <a:avLst/>
          </a:prstGeom>
        </p:spPr>
      </p:pic>
      <p:sp>
        <p:nvSpPr>
          <p:cNvPr id="5" name="TextBox 4">
            <a:extLst>
              <a:ext uri="{FF2B5EF4-FFF2-40B4-BE49-F238E27FC236}">
                <a16:creationId xmlns:a16="http://schemas.microsoft.com/office/drawing/2014/main" id="{97C534F2-2E5A-AA4F-8E22-8F528D92AFFD}"/>
              </a:ext>
            </a:extLst>
          </p:cNvPr>
          <p:cNvSpPr txBox="1"/>
          <p:nvPr/>
        </p:nvSpPr>
        <p:spPr>
          <a:xfrm>
            <a:off x="1468426" y="3971886"/>
            <a:ext cx="7420621" cy="307777"/>
          </a:xfrm>
          <a:prstGeom prst="rect">
            <a:avLst/>
          </a:prstGeom>
          <a:noFill/>
        </p:spPr>
        <p:txBody>
          <a:bodyPr wrap="none" rtlCol="0">
            <a:spAutoFit/>
          </a:bodyPr>
          <a:lstStyle/>
          <a:p>
            <a:r>
              <a:rPr lang="en-US" dirty="0"/>
              <a:t>Image Source: https://</a:t>
            </a:r>
            <a:r>
              <a:rPr lang="en-US" dirty="0" err="1"/>
              <a:t>speakerdeck.com</a:t>
            </a:r>
            <a:r>
              <a:rPr lang="en-US" dirty="0"/>
              <a:t>/</a:t>
            </a:r>
            <a:r>
              <a:rPr lang="en-US" dirty="0" err="1"/>
              <a:t>glebec</a:t>
            </a:r>
            <a:r>
              <a:rPr lang="en-US" dirty="0"/>
              <a:t>/</a:t>
            </a:r>
            <a:r>
              <a:rPr lang="en-US" dirty="0" err="1"/>
              <a:t>lambda-calc-talk-frontside-version?slide</a:t>
            </a:r>
            <a:r>
              <a:rPr lang="en-US" dirty="0"/>
              <a:t>=66</a:t>
            </a:r>
            <a:endParaRPr lang="en-TW" dirty="0"/>
          </a:p>
        </p:txBody>
      </p:sp>
      <p:sp>
        <p:nvSpPr>
          <p:cNvPr id="6" name="Oval 5">
            <a:extLst>
              <a:ext uri="{FF2B5EF4-FFF2-40B4-BE49-F238E27FC236}">
                <a16:creationId xmlns:a16="http://schemas.microsoft.com/office/drawing/2014/main" id="{D745409C-4AFD-AD4E-BD53-EDFAF1FA7764}"/>
              </a:ext>
            </a:extLst>
          </p:cNvPr>
          <p:cNvSpPr/>
          <p:nvPr/>
        </p:nvSpPr>
        <p:spPr>
          <a:xfrm>
            <a:off x="2286000" y="2537460"/>
            <a:ext cx="4187331" cy="49497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3" name="Slide Number Placeholder 2">
            <a:extLst>
              <a:ext uri="{FF2B5EF4-FFF2-40B4-BE49-F238E27FC236}">
                <a16:creationId xmlns:a16="http://schemas.microsoft.com/office/drawing/2014/main" id="{096537D9-BFC2-FE4C-9D08-E43FC4C33AC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33</a:t>
            </a:fld>
            <a:endParaRPr lang="en" dirty="0"/>
          </a:p>
        </p:txBody>
      </p:sp>
    </p:spTree>
    <p:extLst>
      <p:ext uri="{BB962C8B-B14F-4D97-AF65-F5344CB8AC3E}">
        <p14:creationId xmlns:p14="http://schemas.microsoft.com/office/powerpoint/2010/main" val="38227222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Universal set of Replacement Rules</a:t>
            </a:r>
            <a:endParaRPr dirty="0">
              <a:solidFill>
                <a:schemeClr val="tx1"/>
              </a:solidFill>
            </a:endParaRPr>
          </a:p>
        </p:txBody>
      </p:sp>
      <p:sp>
        <p:nvSpPr>
          <p:cNvPr id="5" name="TextBox 4">
            <a:extLst>
              <a:ext uri="{FF2B5EF4-FFF2-40B4-BE49-F238E27FC236}">
                <a16:creationId xmlns:a16="http://schemas.microsoft.com/office/drawing/2014/main" id="{97C534F2-2E5A-AA4F-8E22-8F528D92AFFD}"/>
              </a:ext>
            </a:extLst>
          </p:cNvPr>
          <p:cNvSpPr txBox="1"/>
          <p:nvPr/>
        </p:nvSpPr>
        <p:spPr>
          <a:xfrm>
            <a:off x="1048439" y="2569800"/>
            <a:ext cx="7047122" cy="307777"/>
          </a:xfrm>
          <a:prstGeom prst="rect">
            <a:avLst/>
          </a:prstGeom>
          <a:noFill/>
        </p:spPr>
        <p:txBody>
          <a:bodyPr wrap="none" rtlCol="0">
            <a:spAutoFit/>
          </a:bodyPr>
          <a:lstStyle/>
          <a:p>
            <a:r>
              <a:rPr lang="en-US" dirty="0"/>
              <a:t>This set of rules can be used recursively to generate an infinite amount of expressions.</a:t>
            </a:r>
            <a:endParaRPr lang="en-TW" dirty="0"/>
          </a:p>
        </p:txBody>
      </p:sp>
      <p:sp>
        <p:nvSpPr>
          <p:cNvPr id="3" name="TextBox 2">
            <a:extLst>
              <a:ext uri="{FF2B5EF4-FFF2-40B4-BE49-F238E27FC236}">
                <a16:creationId xmlns:a16="http://schemas.microsoft.com/office/drawing/2014/main" id="{BAAA76C1-F347-5346-9735-2B636D3EC169}"/>
              </a:ext>
            </a:extLst>
          </p:cNvPr>
          <p:cNvSpPr txBox="1"/>
          <p:nvPr/>
        </p:nvSpPr>
        <p:spPr>
          <a:xfrm>
            <a:off x="777239" y="1426464"/>
            <a:ext cx="8111807" cy="1046440"/>
          </a:xfrm>
          <a:prstGeom prst="rect">
            <a:avLst/>
          </a:prstGeom>
          <a:noFill/>
        </p:spPr>
        <p:txBody>
          <a:bodyPr wrap="square" rtlCol="0">
            <a:spAutoFit/>
          </a:bodyPr>
          <a:lstStyle/>
          <a:p>
            <a:r>
              <a:rPr lang="en-TW" dirty="0"/>
              <a:t>Expression := Variable 		(* Atomic results, replace nothing *)</a:t>
            </a:r>
          </a:p>
          <a:p>
            <a:r>
              <a:rPr lang="en-TW" dirty="0"/>
              <a:t>	    | Expression Expression 	(* Expansive or One-to-Many replacement *)</a:t>
            </a:r>
          </a:p>
          <a:p>
            <a:r>
              <a:rPr lang="en-TW" dirty="0"/>
              <a:t>	    | </a:t>
            </a:r>
            <a:r>
              <a:rPr lang="en-TW" sz="2000" dirty="0"/>
              <a:t>𝜆</a:t>
            </a:r>
            <a:r>
              <a:rPr lang="en-TW" dirty="0"/>
              <a:t> Variable Expression              (* replace variable content in Expression *)</a:t>
            </a:r>
          </a:p>
          <a:p>
            <a:r>
              <a:rPr lang="en-TW" dirty="0"/>
              <a:t>	    | ( Expression )		(* Isolate replaceable Expression with boundaries *)</a:t>
            </a:r>
          </a:p>
        </p:txBody>
      </p:sp>
      <p:grpSp>
        <p:nvGrpSpPr>
          <p:cNvPr id="384" name="Group 383">
            <a:extLst>
              <a:ext uri="{FF2B5EF4-FFF2-40B4-BE49-F238E27FC236}">
                <a16:creationId xmlns:a16="http://schemas.microsoft.com/office/drawing/2014/main" id="{C84E95AA-111D-0A48-878D-EF676B26C1F4}"/>
              </a:ext>
            </a:extLst>
          </p:cNvPr>
          <p:cNvGrpSpPr/>
          <p:nvPr/>
        </p:nvGrpSpPr>
        <p:grpSpPr>
          <a:xfrm>
            <a:off x="1929239" y="2947810"/>
            <a:ext cx="5795379" cy="1625330"/>
            <a:chOff x="1929239" y="2947810"/>
            <a:chExt cx="5795379" cy="1625330"/>
          </a:xfrm>
        </p:grpSpPr>
        <p:sp>
          <p:nvSpPr>
            <p:cNvPr id="4" name="Oval 3">
              <a:extLst>
                <a:ext uri="{FF2B5EF4-FFF2-40B4-BE49-F238E27FC236}">
                  <a16:creationId xmlns:a16="http://schemas.microsoft.com/office/drawing/2014/main" id="{836C6417-14FB-B547-9E54-5D449D1568BC}"/>
                </a:ext>
              </a:extLst>
            </p:cNvPr>
            <p:cNvSpPr/>
            <p:nvPr/>
          </p:nvSpPr>
          <p:spPr>
            <a:xfrm>
              <a:off x="1929239" y="3786139"/>
              <a:ext cx="384048" cy="384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nvGrpSpPr>
            <p:cNvPr id="7" name="Group 6">
              <a:extLst>
                <a:ext uri="{FF2B5EF4-FFF2-40B4-BE49-F238E27FC236}">
                  <a16:creationId xmlns:a16="http://schemas.microsoft.com/office/drawing/2014/main" id="{F79F63E4-1AC6-854C-8786-6299E32E59EB}"/>
                </a:ext>
              </a:extLst>
            </p:cNvPr>
            <p:cNvGrpSpPr/>
            <p:nvPr/>
          </p:nvGrpSpPr>
          <p:grpSpPr>
            <a:xfrm>
              <a:off x="7340570" y="2947810"/>
              <a:ext cx="384048" cy="384048"/>
              <a:chOff x="6854952" y="3657600"/>
              <a:chExt cx="384048" cy="384048"/>
            </a:xfrm>
          </p:grpSpPr>
          <p:sp>
            <p:nvSpPr>
              <p:cNvPr id="8" name="Oval 7">
                <a:extLst>
                  <a:ext uri="{FF2B5EF4-FFF2-40B4-BE49-F238E27FC236}">
                    <a16:creationId xmlns:a16="http://schemas.microsoft.com/office/drawing/2014/main" id="{57E9F95E-661A-0E44-8EDD-A2F9D4F89845}"/>
                  </a:ext>
                </a:extLst>
              </p:cNvPr>
              <p:cNvSpPr/>
              <p:nvPr/>
            </p:nvSpPr>
            <p:spPr>
              <a:xfrm>
                <a:off x="6854952" y="3657600"/>
                <a:ext cx="384048" cy="3840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9" name="Oval 8">
                <a:extLst>
                  <a:ext uri="{FF2B5EF4-FFF2-40B4-BE49-F238E27FC236}">
                    <a16:creationId xmlns:a16="http://schemas.microsoft.com/office/drawing/2014/main" id="{06BA8DA3-5295-C945-A36D-832FCCE49493}"/>
                  </a:ext>
                </a:extLst>
              </p:cNvPr>
              <p:cNvSpPr/>
              <p:nvPr/>
            </p:nvSpPr>
            <p:spPr>
              <a:xfrm>
                <a:off x="6970776" y="3773424"/>
                <a:ext cx="152400" cy="1524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sp>
          <p:nvSpPr>
            <p:cNvPr id="10" name="Rounded Rectangle 9">
              <a:extLst>
                <a:ext uri="{FF2B5EF4-FFF2-40B4-BE49-F238E27FC236}">
                  <a16:creationId xmlns:a16="http://schemas.microsoft.com/office/drawing/2014/main" id="{463492F3-2847-654A-882B-898B92394AAA}"/>
                </a:ext>
              </a:extLst>
            </p:cNvPr>
            <p:cNvSpPr/>
            <p:nvPr/>
          </p:nvSpPr>
          <p:spPr>
            <a:xfrm>
              <a:off x="3817620" y="3008096"/>
              <a:ext cx="1508760"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Variable</a:t>
              </a:r>
            </a:p>
          </p:txBody>
        </p:sp>
        <p:sp>
          <p:nvSpPr>
            <p:cNvPr id="12" name="Rounded Rectangle 11">
              <a:extLst>
                <a:ext uri="{FF2B5EF4-FFF2-40B4-BE49-F238E27FC236}">
                  <a16:creationId xmlns:a16="http://schemas.microsoft.com/office/drawing/2014/main" id="{A7FC47F5-E99B-FF42-9046-F863E33A670C}"/>
                </a:ext>
              </a:extLst>
            </p:cNvPr>
            <p:cNvSpPr/>
            <p:nvPr/>
          </p:nvSpPr>
          <p:spPr>
            <a:xfrm>
              <a:off x="2947373" y="3511819"/>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Expression1</a:t>
              </a:r>
            </a:p>
          </p:txBody>
        </p:sp>
        <p:sp>
          <p:nvSpPr>
            <p:cNvPr id="13" name="Rounded Rectangle 12">
              <a:extLst>
                <a:ext uri="{FF2B5EF4-FFF2-40B4-BE49-F238E27FC236}">
                  <a16:creationId xmlns:a16="http://schemas.microsoft.com/office/drawing/2014/main" id="{5AE49ABB-BFCE-2B43-9BE4-AE52D682CD21}"/>
                </a:ext>
              </a:extLst>
            </p:cNvPr>
            <p:cNvSpPr/>
            <p:nvPr/>
          </p:nvSpPr>
          <p:spPr>
            <a:xfrm>
              <a:off x="4750805" y="3510346"/>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Expression2</a:t>
              </a:r>
            </a:p>
          </p:txBody>
        </p:sp>
        <p:cxnSp>
          <p:nvCxnSpPr>
            <p:cNvPr id="14" name="Straight Arrow Connector 13">
              <a:extLst>
                <a:ext uri="{FF2B5EF4-FFF2-40B4-BE49-F238E27FC236}">
                  <a16:creationId xmlns:a16="http://schemas.microsoft.com/office/drawing/2014/main" id="{D0D4089A-4CAD-2049-9A53-C9BFFDD18C7B}"/>
                </a:ext>
              </a:extLst>
            </p:cNvPr>
            <p:cNvCxnSpPr>
              <a:cxnSpLocks/>
              <a:stCxn id="4" idx="7"/>
              <a:endCxn id="12" idx="1"/>
            </p:cNvCxnSpPr>
            <p:nvPr/>
          </p:nvCxnSpPr>
          <p:spPr>
            <a:xfrm flipV="1">
              <a:off x="2257044" y="3644407"/>
              <a:ext cx="690329" cy="1979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BC021C4E-1996-4743-9B0C-5DA263E5A91A}"/>
                </a:ext>
              </a:extLst>
            </p:cNvPr>
            <p:cNvCxnSpPr>
              <a:cxnSpLocks/>
              <a:stCxn id="4" idx="0"/>
              <a:endCxn id="10" idx="1"/>
            </p:cNvCxnSpPr>
            <p:nvPr/>
          </p:nvCxnSpPr>
          <p:spPr>
            <a:xfrm flipV="1">
              <a:off x="2121263" y="3140684"/>
              <a:ext cx="1696357" cy="6454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043E2F91-1828-1843-9C3F-4FF38C96310B}"/>
                </a:ext>
              </a:extLst>
            </p:cNvPr>
            <p:cNvCxnSpPr>
              <a:cxnSpLocks/>
              <a:stCxn id="10" idx="3"/>
              <a:endCxn id="8" idx="2"/>
            </p:cNvCxnSpPr>
            <p:nvPr/>
          </p:nvCxnSpPr>
          <p:spPr>
            <a:xfrm flipV="1">
              <a:off x="5326380" y="3139834"/>
              <a:ext cx="2014190" cy="8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5384CD3E-D7FB-9648-AF48-441A2D5262AC}"/>
                </a:ext>
              </a:extLst>
            </p:cNvPr>
            <p:cNvCxnSpPr>
              <a:cxnSpLocks/>
              <a:stCxn id="12" idx="3"/>
              <a:endCxn id="13" idx="1"/>
            </p:cNvCxnSpPr>
            <p:nvPr/>
          </p:nvCxnSpPr>
          <p:spPr>
            <a:xfrm flipV="1">
              <a:off x="4222286" y="3642934"/>
              <a:ext cx="528519" cy="14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112B7476-7908-524C-9998-AC564EEF71CC}"/>
                </a:ext>
              </a:extLst>
            </p:cNvPr>
            <p:cNvCxnSpPr>
              <a:cxnSpLocks/>
              <a:stCxn id="13" idx="3"/>
              <a:endCxn id="44" idx="1"/>
            </p:cNvCxnSpPr>
            <p:nvPr/>
          </p:nvCxnSpPr>
          <p:spPr>
            <a:xfrm>
              <a:off x="6025718" y="3642934"/>
              <a:ext cx="825650" cy="1994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Rounded Rectangle 28">
              <a:extLst>
                <a:ext uri="{FF2B5EF4-FFF2-40B4-BE49-F238E27FC236}">
                  <a16:creationId xmlns:a16="http://schemas.microsoft.com/office/drawing/2014/main" id="{72D2FB3C-164A-5C48-9BD3-30FB87325091}"/>
                </a:ext>
              </a:extLst>
            </p:cNvPr>
            <p:cNvSpPr/>
            <p:nvPr/>
          </p:nvSpPr>
          <p:spPr>
            <a:xfrm>
              <a:off x="3448871" y="3850350"/>
              <a:ext cx="950976"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Variable</a:t>
              </a:r>
            </a:p>
          </p:txBody>
        </p:sp>
        <p:sp>
          <p:nvSpPr>
            <p:cNvPr id="30" name="Rounded Rectangle 29">
              <a:extLst>
                <a:ext uri="{FF2B5EF4-FFF2-40B4-BE49-F238E27FC236}">
                  <a16:creationId xmlns:a16="http://schemas.microsoft.com/office/drawing/2014/main" id="{9046D38C-E85D-9D4D-AA10-04005365482D}"/>
                </a:ext>
              </a:extLst>
            </p:cNvPr>
            <p:cNvSpPr/>
            <p:nvPr/>
          </p:nvSpPr>
          <p:spPr>
            <a:xfrm>
              <a:off x="4750805" y="3852992"/>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Expression</a:t>
              </a:r>
            </a:p>
          </p:txBody>
        </p:sp>
        <p:cxnSp>
          <p:nvCxnSpPr>
            <p:cNvPr id="31" name="Straight Arrow Connector 30">
              <a:extLst>
                <a:ext uri="{FF2B5EF4-FFF2-40B4-BE49-F238E27FC236}">
                  <a16:creationId xmlns:a16="http://schemas.microsoft.com/office/drawing/2014/main" id="{B6574CF1-E958-8142-9D04-BBB8BA95753F}"/>
                </a:ext>
              </a:extLst>
            </p:cNvPr>
            <p:cNvCxnSpPr>
              <a:cxnSpLocks/>
              <a:stCxn id="29" idx="3"/>
              <a:endCxn id="30" idx="1"/>
            </p:cNvCxnSpPr>
            <p:nvPr/>
          </p:nvCxnSpPr>
          <p:spPr>
            <a:xfrm>
              <a:off x="4399847" y="3982938"/>
              <a:ext cx="350958" cy="26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81" name="Group 80">
              <a:extLst>
                <a:ext uri="{FF2B5EF4-FFF2-40B4-BE49-F238E27FC236}">
                  <a16:creationId xmlns:a16="http://schemas.microsoft.com/office/drawing/2014/main" id="{88B41C7E-FCFE-6640-96E1-B90361E54524}"/>
                </a:ext>
              </a:extLst>
            </p:cNvPr>
            <p:cNvGrpSpPr/>
            <p:nvPr/>
          </p:nvGrpSpPr>
          <p:grpSpPr>
            <a:xfrm>
              <a:off x="2947373" y="4235049"/>
              <a:ext cx="3078345" cy="338091"/>
              <a:chOff x="2907647" y="3370617"/>
              <a:chExt cx="3078345" cy="338091"/>
            </a:xfrm>
          </p:grpSpPr>
          <p:sp>
            <p:nvSpPr>
              <p:cNvPr id="33" name="Rounded Rectangle 32">
                <a:extLst>
                  <a:ext uri="{FF2B5EF4-FFF2-40B4-BE49-F238E27FC236}">
                    <a16:creationId xmlns:a16="http://schemas.microsoft.com/office/drawing/2014/main" id="{C0D95781-E913-894B-A796-91F11D0EE709}"/>
                  </a:ext>
                </a:extLst>
              </p:cNvPr>
              <p:cNvSpPr/>
              <p:nvPr/>
            </p:nvSpPr>
            <p:spPr>
              <a:xfrm>
                <a:off x="2907647" y="3370617"/>
                <a:ext cx="3078345" cy="33809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                           )</a:t>
                </a:r>
              </a:p>
            </p:txBody>
          </p:sp>
          <p:sp>
            <p:nvSpPr>
              <p:cNvPr id="32" name="Rounded Rectangle 31">
                <a:extLst>
                  <a:ext uri="{FF2B5EF4-FFF2-40B4-BE49-F238E27FC236}">
                    <a16:creationId xmlns:a16="http://schemas.microsoft.com/office/drawing/2014/main" id="{3AFCE485-0585-7440-838A-361E00B7059B}"/>
                  </a:ext>
                </a:extLst>
              </p:cNvPr>
              <p:cNvSpPr/>
              <p:nvPr/>
            </p:nvSpPr>
            <p:spPr>
              <a:xfrm>
                <a:off x="3861355" y="3407074"/>
                <a:ext cx="1170929"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Expression</a:t>
                </a:r>
              </a:p>
            </p:txBody>
          </p:sp>
        </p:grpSp>
        <p:sp>
          <p:nvSpPr>
            <p:cNvPr id="37" name="Rounded Rectangle 36">
              <a:extLst>
                <a:ext uri="{FF2B5EF4-FFF2-40B4-BE49-F238E27FC236}">
                  <a16:creationId xmlns:a16="http://schemas.microsoft.com/office/drawing/2014/main" id="{9831984E-5FD4-3D45-B19D-0B60427C3A49}"/>
                </a:ext>
              </a:extLst>
            </p:cNvPr>
            <p:cNvSpPr/>
            <p:nvPr/>
          </p:nvSpPr>
          <p:spPr>
            <a:xfrm>
              <a:off x="2947373" y="3849344"/>
              <a:ext cx="342900"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800" dirty="0">
                  <a:solidFill>
                    <a:schemeClr val="tx1"/>
                  </a:solidFill>
                </a:rPr>
                <a:t>𝜆</a:t>
              </a:r>
            </a:p>
          </p:txBody>
        </p:sp>
        <p:cxnSp>
          <p:nvCxnSpPr>
            <p:cNvPr id="38" name="Straight Arrow Connector 37">
              <a:extLst>
                <a:ext uri="{FF2B5EF4-FFF2-40B4-BE49-F238E27FC236}">
                  <a16:creationId xmlns:a16="http://schemas.microsoft.com/office/drawing/2014/main" id="{C65CAA48-6CE4-2C42-ACC2-66FB18082517}"/>
                </a:ext>
              </a:extLst>
            </p:cNvPr>
            <p:cNvCxnSpPr>
              <a:cxnSpLocks/>
              <a:stCxn id="37" idx="3"/>
              <a:endCxn id="29" idx="1"/>
            </p:cNvCxnSpPr>
            <p:nvPr/>
          </p:nvCxnSpPr>
          <p:spPr>
            <a:xfrm>
              <a:off x="3290273" y="3981932"/>
              <a:ext cx="158598" cy="10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87E253F3-693B-7248-8746-6C53BAEAB807}"/>
                </a:ext>
              </a:extLst>
            </p:cNvPr>
            <p:cNvCxnSpPr>
              <a:cxnSpLocks/>
              <a:stCxn id="30" idx="3"/>
              <a:endCxn id="44" idx="2"/>
            </p:cNvCxnSpPr>
            <p:nvPr/>
          </p:nvCxnSpPr>
          <p:spPr>
            <a:xfrm flipV="1">
              <a:off x="6025718" y="3978163"/>
              <a:ext cx="769407" cy="74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C57F6C8A-4C22-844A-B7C2-F7AB9D627504}"/>
                </a:ext>
              </a:extLst>
            </p:cNvPr>
            <p:cNvSpPr/>
            <p:nvPr/>
          </p:nvSpPr>
          <p:spPr>
            <a:xfrm>
              <a:off x="6795125" y="3786139"/>
              <a:ext cx="384048" cy="384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cxnSp>
          <p:nvCxnSpPr>
            <p:cNvPr id="47" name="Straight Arrow Connector 46">
              <a:extLst>
                <a:ext uri="{FF2B5EF4-FFF2-40B4-BE49-F238E27FC236}">
                  <a16:creationId xmlns:a16="http://schemas.microsoft.com/office/drawing/2014/main" id="{68FA92B6-2918-FE4F-8616-60EF2F1BB001}"/>
                </a:ext>
              </a:extLst>
            </p:cNvPr>
            <p:cNvCxnSpPr>
              <a:cxnSpLocks/>
              <a:stCxn id="33" idx="3"/>
              <a:endCxn id="44" idx="3"/>
            </p:cNvCxnSpPr>
            <p:nvPr/>
          </p:nvCxnSpPr>
          <p:spPr>
            <a:xfrm flipV="1">
              <a:off x="6025718" y="4113944"/>
              <a:ext cx="825650" cy="290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89206F18-254E-6F42-8235-4AB4E8A733F0}"/>
                </a:ext>
              </a:extLst>
            </p:cNvPr>
            <p:cNvCxnSpPr>
              <a:cxnSpLocks/>
              <a:stCxn id="4" idx="6"/>
              <a:endCxn id="37" idx="1"/>
            </p:cNvCxnSpPr>
            <p:nvPr/>
          </p:nvCxnSpPr>
          <p:spPr>
            <a:xfrm>
              <a:off x="2313287" y="3978163"/>
              <a:ext cx="634086" cy="37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9BC4FC52-D033-2F4A-9DDF-EE14152B2D9C}"/>
                </a:ext>
              </a:extLst>
            </p:cNvPr>
            <p:cNvCxnSpPr>
              <a:cxnSpLocks/>
              <a:stCxn id="4" idx="5"/>
              <a:endCxn id="33" idx="1"/>
            </p:cNvCxnSpPr>
            <p:nvPr/>
          </p:nvCxnSpPr>
          <p:spPr>
            <a:xfrm>
              <a:off x="2257044" y="4113944"/>
              <a:ext cx="690329" cy="290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5" name="Elbow Connector 334">
              <a:extLst>
                <a:ext uri="{FF2B5EF4-FFF2-40B4-BE49-F238E27FC236}">
                  <a16:creationId xmlns:a16="http://schemas.microsoft.com/office/drawing/2014/main" id="{F00C7AE7-B42A-BF4A-9B6B-035F5D2ED01C}"/>
                </a:ext>
              </a:extLst>
            </p:cNvPr>
            <p:cNvCxnSpPr>
              <a:cxnSpLocks/>
              <a:stCxn id="44" idx="6"/>
              <a:endCxn id="4" idx="2"/>
            </p:cNvCxnSpPr>
            <p:nvPr/>
          </p:nvCxnSpPr>
          <p:spPr>
            <a:xfrm flipH="1">
              <a:off x="1929239" y="3978163"/>
              <a:ext cx="5249934" cy="12700"/>
            </a:xfrm>
            <a:prstGeom prst="bentConnector5">
              <a:avLst>
                <a:gd name="adj1" fmla="val -4354"/>
                <a:gd name="adj2" fmla="val 6336000"/>
                <a:gd name="adj3" fmla="val 104354"/>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2" name="Slide Number Placeholder 1">
            <a:extLst>
              <a:ext uri="{FF2B5EF4-FFF2-40B4-BE49-F238E27FC236}">
                <a16:creationId xmlns:a16="http://schemas.microsoft.com/office/drawing/2014/main" id="{B182B0A6-696A-1640-B425-4D4EBAD1A9D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34</a:t>
            </a:fld>
            <a:endParaRPr lang="en" dirty="0"/>
          </a:p>
        </p:txBody>
      </p:sp>
    </p:spTree>
    <p:extLst>
      <p:ext uri="{BB962C8B-B14F-4D97-AF65-F5344CB8AC3E}">
        <p14:creationId xmlns:p14="http://schemas.microsoft.com/office/powerpoint/2010/main" val="204366607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This might look familiar</a:t>
            </a:r>
            <a:endParaRPr dirty="0">
              <a:solidFill>
                <a:schemeClr val="tx1"/>
              </a:solidFill>
            </a:endParaRPr>
          </a:p>
        </p:txBody>
      </p:sp>
      <p:sp>
        <p:nvSpPr>
          <p:cNvPr id="5" name="TextBox 4">
            <a:extLst>
              <a:ext uri="{FF2B5EF4-FFF2-40B4-BE49-F238E27FC236}">
                <a16:creationId xmlns:a16="http://schemas.microsoft.com/office/drawing/2014/main" id="{97C534F2-2E5A-AA4F-8E22-8F528D92AFFD}"/>
              </a:ext>
            </a:extLst>
          </p:cNvPr>
          <p:cNvSpPr txBox="1"/>
          <p:nvPr/>
        </p:nvSpPr>
        <p:spPr>
          <a:xfrm>
            <a:off x="1048439" y="2569800"/>
            <a:ext cx="7047122" cy="307777"/>
          </a:xfrm>
          <a:prstGeom prst="rect">
            <a:avLst/>
          </a:prstGeom>
          <a:noFill/>
        </p:spPr>
        <p:txBody>
          <a:bodyPr wrap="none" rtlCol="0">
            <a:spAutoFit/>
          </a:bodyPr>
          <a:lstStyle/>
          <a:p>
            <a:r>
              <a:rPr lang="en-US" dirty="0"/>
              <a:t>This set of rules can be used recursively to generate an infinite amount of expressions.</a:t>
            </a:r>
            <a:endParaRPr lang="en-TW" dirty="0"/>
          </a:p>
        </p:txBody>
      </p:sp>
      <p:sp>
        <p:nvSpPr>
          <p:cNvPr id="3" name="TextBox 2">
            <a:extLst>
              <a:ext uri="{FF2B5EF4-FFF2-40B4-BE49-F238E27FC236}">
                <a16:creationId xmlns:a16="http://schemas.microsoft.com/office/drawing/2014/main" id="{BAAA76C1-F347-5346-9735-2B636D3EC169}"/>
              </a:ext>
            </a:extLst>
          </p:cNvPr>
          <p:cNvSpPr txBox="1"/>
          <p:nvPr/>
        </p:nvSpPr>
        <p:spPr>
          <a:xfrm>
            <a:off x="777239" y="1426464"/>
            <a:ext cx="8111807" cy="1046440"/>
          </a:xfrm>
          <a:prstGeom prst="rect">
            <a:avLst/>
          </a:prstGeom>
          <a:noFill/>
        </p:spPr>
        <p:txBody>
          <a:bodyPr wrap="square" rtlCol="0">
            <a:spAutoFit/>
          </a:bodyPr>
          <a:lstStyle/>
          <a:p>
            <a:r>
              <a:rPr lang="en-TW" dirty="0"/>
              <a:t>Expression := Contextualized Data 	(* Known interpretation results, no computation *)</a:t>
            </a:r>
          </a:p>
          <a:p>
            <a:r>
              <a:rPr lang="en-TW" dirty="0"/>
              <a:t>	    | Head_Exp Tail_Exp 	(* Timeless and Time-based expressions *)</a:t>
            </a:r>
          </a:p>
          <a:p>
            <a:r>
              <a:rPr lang="en-TW" dirty="0"/>
              <a:t>	    | </a:t>
            </a:r>
            <a:r>
              <a:rPr lang="en-TW" sz="2000" dirty="0"/>
              <a:t>𝜆</a:t>
            </a:r>
            <a:r>
              <a:rPr lang="en-TW" dirty="0"/>
              <a:t> Input Output_Exp(Input)        (* A Computing Process *)</a:t>
            </a:r>
          </a:p>
          <a:p>
            <a:r>
              <a:rPr lang="en-TW" dirty="0"/>
              <a:t>	    | ( Bounded_Exp )		(* Stated boundary conditions/Exceptions *)</a:t>
            </a:r>
          </a:p>
        </p:txBody>
      </p:sp>
      <p:grpSp>
        <p:nvGrpSpPr>
          <p:cNvPr id="384" name="Group 383">
            <a:extLst>
              <a:ext uri="{FF2B5EF4-FFF2-40B4-BE49-F238E27FC236}">
                <a16:creationId xmlns:a16="http://schemas.microsoft.com/office/drawing/2014/main" id="{C84E95AA-111D-0A48-878D-EF676B26C1F4}"/>
              </a:ext>
            </a:extLst>
          </p:cNvPr>
          <p:cNvGrpSpPr/>
          <p:nvPr/>
        </p:nvGrpSpPr>
        <p:grpSpPr>
          <a:xfrm>
            <a:off x="1929239" y="2947810"/>
            <a:ext cx="5795379" cy="1625330"/>
            <a:chOff x="1929239" y="2947810"/>
            <a:chExt cx="5795379" cy="1625330"/>
          </a:xfrm>
        </p:grpSpPr>
        <p:sp>
          <p:nvSpPr>
            <p:cNvPr id="4" name="Oval 3">
              <a:extLst>
                <a:ext uri="{FF2B5EF4-FFF2-40B4-BE49-F238E27FC236}">
                  <a16:creationId xmlns:a16="http://schemas.microsoft.com/office/drawing/2014/main" id="{836C6417-14FB-B547-9E54-5D449D1568BC}"/>
                </a:ext>
              </a:extLst>
            </p:cNvPr>
            <p:cNvSpPr/>
            <p:nvPr/>
          </p:nvSpPr>
          <p:spPr>
            <a:xfrm>
              <a:off x="1929239" y="3786139"/>
              <a:ext cx="384048" cy="384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nvGrpSpPr>
            <p:cNvPr id="7" name="Group 6">
              <a:extLst>
                <a:ext uri="{FF2B5EF4-FFF2-40B4-BE49-F238E27FC236}">
                  <a16:creationId xmlns:a16="http://schemas.microsoft.com/office/drawing/2014/main" id="{F79F63E4-1AC6-854C-8786-6299E32E59EB}"/>
                </a:ext>
              </a:extLst>
            </p:cNvPr>
            <p:cNvGrpSpPr/>
            <p:nvPr/>
          </p:nvGrpSpPr>
          <p:grpSpPr>
            <a:xfrm>
              <a:off x="7340570" y="2947810"/>
              <a:ext cx="384048" cy="384048"/>
              <a:chOff x="6854952" y="3657600"/>
              <a:chExt cx="384048" cy="384048"/>
            </a:xfrm>
          </p:grpSpPr>
          <p:sp>
            <p:nvSpPr>
              <p:cNvPr id="8" name="Oval 7">
                <a:extLst>
                  <a:ext uri="{FF2B5EF4-FFF2-40B4-BE49-F238E27FC236}">
                    <a16:creationId xmlns:a16="http://schemas.microsoft.com/office/drawing/2014/main" id="{57E9F95E-661A-0E44-8EDD-A2F9D4F89845}"/>
                  </a:ext>
                </a:extLst>
              </p:cNvPr>
              <p:cNvSpPr/>
              <p:nvPr/>
            </p:nvSpPr>
            <p:spPr>
              <a:xfrm>
                <a:off x="6854952" y="3657600"/>
                <a:ext cx="384048" cy="3840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9" name="Oval 8">
                <a:extLst>
                  <a:ext uri="{FF2B5EF4-FFF2-40B4-BE49-F238E27FC236}">
                    <a16:creationId xmlns:a16="http://schemas.microsoft.com/office/drawing/2014/main" id="{06BA8DA3-5295-C945-A36D-832FCCE49493}"/>
                  </a:ext>
                </a:extLst>
              </p:cNvPr>
              <p:cNvSpPr/>
              <p:nvPr/>
            </p:nvSpPr>
            <p:spPr>
              <a:xfrm>
                <a:off x="6970776" y="3773424"/>
                <a:ext cx="152400" cy="1524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sp>
          <p:nvSpPr>
            <p:cNvPr id="10" name="Rounded Rectangle 9">
              <a:extLst>
                <a:ext uri="{FF2B5EF4-FFF2-40B4-BE49-F238E27FC236}">
                  <a16:creationId xmlns:a16="http://schemas.microsoft.com/office/drawing/2014/main" id="{463492F3-2847-654A-882B-898B92394AAA}"/>
                </a:ext>
              </a:extLst>
            </p:cNvPr>
            <p:cNvSpPr/>
            <p:nvPr/>
          </p:nvSpPr>
          <p:spPr>
            <a:xfrm>
              <a:off x="3817620" y="3008096"/>
              <a:ext cx="1508760"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100" dirty="0">
                  <a:solidFill>
                    <a:schemeClr val="tx1"/>
                  </a:solidFill>
                </a:rPr>
                <a:t>Contextualized data</a:t>
              </a:r>
            </a:p>
          </p:txBody>
        </p:sp>
        <p:sp>
          <p:nvSpPr>
            <p:cNvPr id="12" name="Rounded Rectangle 11">
              <a:extLst>
                <a:ext uri="{FF2B5EF4-FFF2-40B4-BE49-F238E27FC236}">
                  <a16:creationId xmlns:a16="http://schemas.microsoft.com/office/drawing/2014/main" id="{A7FC47F5-E99B-FF42-9046-F863E33A670C}"/>
                </a:ext>
              </a:extLst>
            </p:cNvPr>
            <p:cNvSpPr/>
            <p:nvPr/>
          </p:nvSpPr>
          <p:spPr>
            <a:xfrm>
              <a:off x="2947373" y="3511819"/>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Head</a:t>
              </a:r>
            </a:p>
          </p:txBody>
        </p:sp>
        <p:sp>
          <p:nvSpPr>
            <p:cNvPr id="13" name="Rounded Rectangle 12">
              <a:extLst>
                <a:ext uri="{FF2B5EF4-FFF2-40B4-BE49-F238E27FC236}">
                  <a16:creationId xmlns:a16="http://schemas.microsoft.com/office/drawing/2014/main" id="{5AE49ABB-BFCE-2B43-9BE4-AE52D682CD21}"/>
                </a:ext>
              </a:extLst>
            </p:cNvPr>
            <p:cNvSpPr/>
            <p:nvPr/>
          </p:nvSpPr>
          <p:spPr>
            <a:xfrm>
              <a:off x="4750805" y="3510346"/>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Tail</a:t>
              </a:r>
            </a:p>
          </p:txBody>
        </p:sp>
        <p:cxnSp>
          <p:nvCxnSpPr>
            <p:cNvPr id="14" name="Straight Arrow Connector 13">
              <a:extLst>
                <a:ext uri="{FF2B5EF4-FFF2-40B4-BE49-F238E27FC236}">
                  <a16:creationId xmlns:a16="http://schemas.microsoft.com/office/drawing/2014/main" id="{D0D4089A-4CAD-2049-9A53-C9BFFDD18C7B}"/>
                </a:ext>
              </a:extLst>
            </p:cNvPr>
            <p:cNvCxnSpPr>
              <a:cxnSpLocks/>
              <a:stCxn id="4" idx="7"/>
              <a:endCxn id="12" idx="1"/>
            </p:cNvCxnSpPr>
            <p:nvPr/>
          </p:nvCxnSpPr>
          <p:spPr>
            <a:xfrm flipV="1">
              <a:off x="2257044" y="3644407"/>
              <a:ext cx="690329" cy="1979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BC021C4E-1996-4743-9B0C-5DA263E5A91A}"/>
                </a:ext>
              </a:extLst>
            </p:cNvPr>
            <p:cNvCxnSpPr>
              <a:cxnSpLocks/>
              <a:stCxn id="4" idx="0"/>
              <a:endCxn id="10" idx="1"/>
            </p:cNvCxnSpPr>
            <p:nvPr/>
          </p:nvCxnSpPr>
          <p:spPr>
            <a:xfrm flipV="1">
              <a:off x="2121263" y="3140684"/>
              <a:ext cx="1696357" cy="6454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043E2F91-1828-1843-9C3F-4FF38C96310B}"/>
                </a:ext>
              </a:extLst>
            </p:cNvPr>
            <p:cNvCxnSpPr>
              <a:cxnSpLocks/>
              <a:stCxn id="10" idx="3"/>
              <a:endCxn id="8" idx="2"/>
            </p:cNvCxnSpPr>
            <p:nvPr/>
          </p:nvCxnSpPr>
          <p:spPr>
            <a:xfrm flipV="1">
              <a:off x="5326380" y="3139834"/>
              <a:ext cx="2014190" cy="8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5384CD3E-D7FB-9648-AF48-441A2D5262AC}"/>
                </a:ext>
              </a:extLst>
            </p:cNvPr>
            <p:cNvCxnSpPr>
              <a:cxnSpLocks/>
              <a:stCxn id="12" idx="3"/>
              <a:endCxn id="13" idx="1"/>
            </p:cNvCxnSpPr>
            <p:nvPr/>
          </p:nvCxnSpPr>
          <p:spPr>
            <a:xfrm flipV="1">
              <a:off x="4222286" y="3642934"/>
              <a:ext cx="528519" cy="14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112B7476-7908-524C-9998-AC564EEF71CC}"/>
                </a:ext>
              </a:extLst>
            </p:cNvPr>
            <p:cNvCxnSpPr>
              <a:cxnSpLocks/>
              <a:stCxn id="13" idx="3"/>
              <a:endCxn id="44" idx="1"/>
            </p:cNvCxnSpPr>
            <p:nvPr/>
          </p:nvCxnSpPr>
          <p:spPr>
            <a:xfrm>
              <a:off x="6025718" y="3642934"/>
              <a:ext cx="825650" cy="1994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Rounded Rectangle 28">
              <a:extLst>
                <a:ext uri="{FF2B5EF4-FFF2-40B4-BE49-F238E27FC236}">
                  <a16:creationId xmlns:a16="http://schemas.microsoft.com/office/drawing/2014/main" id="{72D2FB3C-164A-5C48-9BD3-30FB87325091}"/>
                </a:ext>
              </a:extLst>
            </p:cNvPr>
            <p:cNvSpPr/>
            <p:nvPr/>
          </p:nvSpPr>
          <p:spPr>
            <a:xfrm>
              <a:off x="3448871" y="3850350"/>
              <a:ext cx="950976"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Input</a:t>
              </a:r>
            </a:p>
          </p:txBody>
        </p:sp>
        <p:sp>
          <p:nvSpPr>
            <p:cNvPr id="30" name="Rounded Rectangle 29">
              <a:extLst>
                <a:ext uri="{FF2B5EF4-FFF2-40B4-BE49-F238E27FC236}">
                  <a16:creationId xmlns:a16="http://schemas.microsoft.com/office/drawing/2014/main" id="{9046D38C-E85D-9D4D-AA10-04005365482D}"/>
                </a:ext>
              </a:extLst>
            </p:cNvPr>
            <p:cNvSpPr/>
            <p:nvPr/>
          </p:nvSpPr>
          <p:spPr>
            <a:xfrm>
              <a:off x="4750805" y="3852992"/>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Output Spec</a:t>
              </a:r>
            </a:p>
          </p:txBody>
        </p:sp>
        <p:cxnSp>
          <p:nvCxnSpPr>
            <p:cNvPr id="31" name="Straight Arrow Connector 30">
              <a:extLst>
                <a:ext uri="{FF2B5EF4-FFF2-40B4-BE49-F238E27FC236}">
                  <a16:creationId xmlns:a16="http://schemas.microsoft.com/office/drawing/2014/main" id="{B6574CF1-E958-8142-9D04-BBB8BA95753F}"/>
                </a:ext>
              </a:extLst>
            </p:cNvPr>
            <p:cNvCxnSpPr>
              <a:cxnSpLocks/>
              <a:stCxn id="29" idx="3"/>
              <a:endCxn id="30" idx="1"/>
            </p:cNvCxnSpPr>
            <p:nvPr/>
          </p:nvCxnSpPr>
          <p:spPr>
            <a:xfrm>
              <a:off x="4399847" y="3982938"/>
              <a:ext cx="350958" cy="26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81" name="Group 80">
              <a:extLst>
                <a:ext uri="{FF2B5EF4-FFF2-40B4-BE49-F238E27FC236}">
                  <a16:creationId xmlns:a16="http://schemas.microsoft.com/office/drawing/2014/main" id="{88B41C7E-FCFE-6640-96E1-B90361E54524}"/>
                </a:ext>
              </a:extLst>
            </p:cNvPr>
            <p:cNvGrpSpPr/>
            <p:nvPr/>
          </p:nvGrpSpPr>
          <p:grpSpPr>
            <a:xfrm>
              <a:off x="2947373" y="4235049"/>
              <a:ext cx="3078345" cy="338091"/>
              <a:chOff x="2907647" y="3370617"/>
              <a:chExt cx="3078345" cy="338091"/>
            </a:xfrm>
          </p:grpSpPr>
          <p:sp>
            <p:nvSpPr>
              <p:cNvPr id="33" name="Rounded Rectangle 32">
                <a:extLst>
                  <a:ext uri="{FF2B5EF4-FFF2-40B4-BE49-F238E27FC236}">
                    <a16:creationId xmlns:a16="http://schemas.microsoft.com/office/drawing/2014/main" id="{C0D95781-E913-894B-A796-91F11D0EE709}"/>
                  </a:ext>
                </a:extLst>
              </p:cNvPr>
              <p:cNvSpPr/>
              <p:nvPr/>
            </p:nvSpPr>
            <p:spPr>
              <a:xfrm>
                <a:off x="2907647" y="3370617"/>
                <a:ext cx="3078345" cy="33809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                           )</a:t>
                </a:r>
              </a:p>
            </p:txBody>
          </p:sp>
          <p:sp>
            <p:nvSpPr>
              <p:cNvPr id="32" name="Rounded Rectangle 31">
                <a:extLst>
                  <a:ext uri="{FF2B5EF4-FFF2-40B4-BE49-F238E27FC236}">
                    <a16:creationId xmlns:a16="http://schemas.microsoft.com/office/drawing/2014/main" id="{3AFCE485-0585-7440-838A-361E00B7059B}"/>
                  </a:ext>
                </a:extLst>
              </p:cNvPr>
              <p:cNvSpPr/>
              <p:nvPr/>
            </p:nvSpPr>
            <p:spPr>
              <a:xfrm>
                <a:off x="3861355" y="3407074"/>
                <a:ext cx="1170929"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800" dirty="0">
                    <a:solidFill>
                      <a:schemeClr val="tx1"/>
                    </a:solidFill>
                  </a:rPr>
                  <a:t>Bounded Expression</a:t>
                </a:r>
              </a:p>
            </p:txBody>
          </p:sp>
        </p:grpSp>
        <p:sp>
          <p:nvSpPr>
            <p:cNvPr id="37" name="Rounded Rectangle 36">
              <a:extLst>
                <a:ext uri="{FF2B5EF4-FFF2-40B4-BE49-F238E27FC236}">
                  <a16:creationId xmlns:a16="http://schemas.microsoft.com/office/drawing/2014/main" id="{9831984E-5FD4-3D45-B19D-0B60427C3A49}"/>
                </a:ext>
              </a:extLst>
            </p:cNvPr>
            <p:cNvSpPr/>
            <p:nvPr/>
          </p:nvSpPr>
          <p:spPr>
            <a:xfrm>
              <a:off x="2947373" y="3849344"/>
              <a:ext cx="342900"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800" dirty="0">
                  <a:solidFill>
                    <a:schemeClr val="tx1"/>
                  </a:solidFill>
                </a:rPr>
                <a:t>𝜆</a:t>
              </a:r>
            </a:p>
          </p:txBody>
        </p:sp>
        <p:cxnSp>
          <p:nvCxnSpPr>
            <p:cNvPr id="38" name="Straight Arrow Connector 37">
              <a:extLst>
                <a:ext uri="{FF2B5EF4-FFF2-40B4-BE49-F238E27FC236}">
                  <a16:creationId xmlns:a16="http://schemas.microsoft.com/office/drawing/2014/main" id="{C65CAA48-6CE4-2C42-ACC2-66FB18082517}"/>
                </a:ext>
              </a:extLst>
            </p:cNvPr>
            <p:cNvCxnSpPr>
              <a:cxnSpLocks/>
              <a:stCxn id="37" idx="3"/>
              <a:endCxn id="29" idx="1"/>
            </p:cNvCxnSpPr>
            <p:nvPr/>
          </p:nvCxnSpPr>
          <p:spPr>
            <a:xfrm>
              <a:off x="3290273" y="3981932"/>
              <a:ext cx="158598" cy="10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87E253F3-693B-7248-8746-6C53BAEAB807}"/>
                </a:ext>
              </a:extLst>
            </p:cNvPr>
            <p:cNvCxnSpPr>
              <a:cxnSpLocks/>
              <a:stCxn id="30" idx="3"/>
              <a:endCxn id="44" idx="2"/>
            </p:cNvCxnSpPr>
            <p:nvPr/>
          </p:nvCxnSpPr>
          <p:spPr>
            <a:xfrm flipV="1">
              <a:off x="6025718" y="3978163"/>
              <a:ext cx="769407" cy="74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C57F6C8A-4C22-844A-B7C2-F7AB9D627504}"/>
                </a:ext>
              </a:extLst>
            </p:cNvPr>
            <p:cNvSpPr/>
            <p:nvPr/>
          </p:nvSpPr>
          <p:spPr>
            <a:xfrm>
              <a:off x="6795125" y="3786139"/>
              <a:ext cx="384048" cy="384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cxnSp>
          <p:nvCxnSpPr>
            <p:cNvPr id="47" name="Straight Arrow Connector 46">
              <a:extLst>
                <a:ext uri="{FF2B5EF4-FFF2-40B4-BE49-F238E27FC236}">
                  <a16:creationId xmlns:a16="http://schemas.microsoft.com/office/drawing/2014/main" id="{68FA92B6-2918-FE4F-8616-60EF2F1BB001}"/>
                </a:ext>
              </a:extLst>
            </p:cNvPr>
            <p:cNvCxnSpPr>
              <a:cxnSpLocks/>
              <a:stCxn id="33" idx="3"/>
              <a:endCxn id="44" idx="3"/>
            </p:cNvCxnSpPr>
            <p:nvPr/>
          </p:nvCxnSpPr>
          <p:spPr>
            <a:xfrm flipV="1">
              <a:off x="6025718" y="4113944"/>
              <a:ext cx="825650" cy="290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89206F18-254E-6F42-8235-4AB4E8A733F0}"/>
                </a:ext>
              </a:extLst>
            </p:cNvPr>
            <p:cNvCxnSpPr>
              <a:cxnSpLocks/>
              <a:stCxn id="4" idx="6"/>
              <a:endCxn id="37" idx="1"/>
            </p:cNvCxnSpPr>
            <p:nvPr/>
          </p:nvCxnSpPr>
          <p:spPr>
            <a:xfrm>
              <a:off x="2313287" y="3978163"/>
              <a:ext cx="634086" cy="37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9BC4FC52-D033-2F4A-9DDF-EE14152B2D9C}"/>
                </a:ext>
              </a:extLst>
            </p:cNvPr>
            <p:cNvCxnSpPr>
              <a:cxnSpLocks/>
              <a:stCxn id="4" idx="5"/>
              <a:endCxn id="33" idx="1"/>
            </p:cNvCxnSpPr>
            <p:nvPr/>
          </p:nvCxnSpPr>
          <p:spPr>
            <a:xfrm>
              <a:off x="2257044" y="4113944"/>
              <a:ext cx="690329" cy="290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5" name="Elbow Connector 334">
              <a:extLst>
                <a:ext uri="{FF2B5EF4-FFF2-40B4-BE49-F238E27FC236}">
                  <a16:creationId xmlns:a16="http://schemas.microsoft.com/office/drawing/2014/main" id="{F00C7AE7-B42A-BF4A-9B6B-035F5D2ED01C}"/>
                </a:ext>
              </a:extLst>
            </p:cNvPr>
            <p:cNvCxnSpPr>
              <a:cxnSpLocks/>
              <a:stCxn id="44" idx="6"/>
              <a:endCxn id="4" idx="2"/>
            </p:cNvCxnSpPr>
            <p:nvPr/>
          </p:nvCxnSpPr>
          <p:spPr>
            <a:xfrm flipH="1">
              <a:off x="1929239" y="3978163"/>
              <a:ext cx="5249934" cy="12700"/>
            </a:xfrm>
            <a:prstGeom prst="bentConnector5">
              <a:avLst>
                <a:gd name="adj1" fmla="val -4354"/>
                <a:gd name="adj2" fmla="val 6336000"/>
                <a:gd name="adj3" fmla="val 104354"/>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2" name="Slide Number Placeholder 1">
            <a:extLst>
              <a:ext uri="{FF2B5EF4-FFF2-40B4-BE49-F238E27FC236}">
                <a16:creationId xmlns:a16="http://schemas.microsoft.com/office/drawing/2014/main" id="{6EFACDBF-5F41-984A-8307-2DC6C7A6A17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35</a:t>
            </a:fld>
            <a:endParaRPr lang="en" dirty="0"/>
          </a:p>
        </p:txBody>
      </p:sp>
    </p:spTree>
    <p:extLst>
      <p:ext uri="{BB962C8B-B14F-4D97-AF65-F5344CB8AC3E}">
        <p14:creationId xmlns:p14="http://schemas.microsoft.com/office/powerpoint/2010/main" val="387308970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This meaning of “Equal”</a:t>
            </a:r>
            <a:endParaRPr dirty="0">
              <a:solidFill>
                <a:schemeClr val="tx1"/>
              </a:solidFill>
            </a:endParaRPr>
          </a:p>
        </p:txBody>
      </p:sp>
      <p:sp>
        <p:nvSpPr>
          <p:cNvPr id="5" name="TextBox 4">
            <a:extLst>
              <a:ext uri="{FF2B5EF4-FFF2-40B4-BE49-F238E27FC236}">
                <a16:creationId xmlns:a16="http://schemas.microsoft.com/office/drawing/2014/main" id="{97C534F2-2E5A-AA4F-8E22-8F528D92AFFD}"/>
              </a:ext>
            </a:extLst>
          </p:cNvPr>
          <p:cNvSpPr txBox="1"/>
          <p:nvPr/>
        </p:nvSpPr>
        <p:spPr>
          <a:xfrm>
            <a:off x="1115484" y="2226155"/>
            <a:ext cx="7783861" cy="523220"/>
          </a:xfrm>
          <a:prstGeom prst="rect">
            <a:avLst/>
          </a:prstGeom>
          <a:noFill/>
        </p:spPr>
        <p:txBody>
          <a:bodyPr wrap="square" rtlCol="0">
            <a:spAutoFit/>
          </a:bodyPr>
          <a:lstStyle/>
          <a:p>
            <a:r>
              <a:rPr lang="en-US" dirty="0"/>
              <a:t>For single threaded computation, all functions can be derived from here. </a:t>
            </a:r>
          </a:p>
          <a:p>
            <a:r>
              <a:rPr lang="en-US" dirty="0"/>
              <a:t>For multiple-threaded system, see </a:t>
            </a:r>
            <a:r>
              <a:rPr lang="en-US" dirty="0">
                <a:hlinkClick r:id="rId3"/>
              </a:rPr>
              <a:t>𝞹-calculus</a:t>
            </a:r>
            <a:endParaRPr lang="en-TW" dirty="0"/>
          </a:p>
        </p:txBody>
      </p:sp>
      <p:sp>
        <p:nvSpPr>
          <p:cNvPr id="3" name="TextBox 2">
            <a:extLst>
              <a:ext uri="{FF2B5EF4-FFF2-40B4-BE49-F238E27FC236}">
                <a16:creationId xmlns:a16="http://schemas.microsoft.com/office/drawing/2014/main" id="{BAAA76C1-F347-5346-9735-2B636D3EC169}"/>
              </a:ext>
            </a:extLst>
          </p:cNvPr>
          <p:cNvSpPr txBox="1"/>
          <p:nvPr/>
        </p:nvSpPr>
        <p:spPr>
          <a:xfrm>
            <a:off x="787538" y="1080930"/>
            <a:ext cx="8111807" cy="1046440"/>
          </a:xfrm>
          <a:prstGeom prst="rect">
            <a:avLst/>
          </a:prstGeom>
          <a:noFill/>
        </p:spPr>
        <p:txBody>
          <a:bodyPr wrap="square" rtlCol="0">
            <a:spAutoFit/>
          </a:bodyPr>
          <a:lstStyle/>
          <a:p>
            <a:r>
              <a:rPr lang="en-TW" dirty="0"/>
              <a:t>Expression := Contextualized Data 	(* In a rewrite system, equal or := is a rewrite rule *)</a:t>
            </a:r>
          </a:p>
          <a:p>
            <a:r>
              <a:rPr lang="en-TW" dirty="0"/>
              <a:t>	    | Head_Exp Tail_Exp 	(* this is a branching structure *)</a:t>
            </a:r>
          </a:p>
          <a:p>
            <a:r>
              <a:rPr lang="en-TW" dirty="0"/>
              <a:t>	    | </a:t>
            </a:r>
            <a:r>
              <a:rPr lang="en-TW" sz="2000" dirty="0"/>
              <a:t>𝜆</a:t>
            </a:r>
            <a:r>
              <a:rPr lang="en-TW" dirty="0"/>
              <a:t> Input Output_Exp(Input)        (* A simplification procedure*)</a:t>
            </a:r>
          </a:p>
          <a:p>
            <a:r>
              <a:rPr lang="en-TW" dirty="0"/>
              <a:t>	    | ( Bounded_Exp )		(* Special case manipulation/Exceptions *)</a:t>
            </a:r>
          </a:p>
        </p:txBody>
      </p:sp>
      <p:grpSp>
        <p:nvGrpSpPr>
          <p:cNvPr id="384" name="Group 383">
            <a:extLst>
              <a:ext uri="{FF2B5EF4-FFF2-40B4-BE49-F238E27FC236}">
                <a16:creationId xmlns:a16="http://schemas.microsoft.com/office/drawing/2014/main" id="{C84E95AA-111D-0A48-878D-EF676B26C1F4}"/>
              </a:ext>
            </a:extLst>
          </p:cNvPr>
          <p:cNvGrpSpPr/>
          <p:nvPr/>
        </p:nvGrpSpPr>
        <p:grpSpPr>
          <a:xfrm>
            <a:off x="1929239" y="2947810"/>
            <a:ext cx="5795379" cy="1625330"/>
            <a:chOff x="1929239" y="2947810"/>
            <a:chExt cx="5795379" cy="1625330"/>
          </a:xfrm>
        </p:grpSpPr>
        <p:sp>
          <p:nvSpPr>
            <p:cNvPr id="4" name="Oval 3">
              <a:extLst>
                <a:ext uri="{FF2B5EF4-FFF2-40B4-BE49-F238E27FC236}">
                  <a16:creationId xmlns:a16="http://schemas.microsoft.com/office/drawing/2014/main" id="{836C6417-14FB-B547-9E54-5D449D1568BC}"/>
                </a:ext>
              </a:extLst>
            </p:cNvPr>
            <p:cNvSpPr/>
            <p:nvPr/>
          </p:nvSpPr>
          <p:spPr>
            <a:xfrm>
              <a:off x="1929239" y="3786139"/>
              <a:ext cx="384048" cy="384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nvGrpSpPr>
            <p:cNvPr id="7" name="Group 6">
              <a:extLst>
                <a:ext uri="{FF2B5EF4-FFF2-40B4-BE49-F238E27FC236}">
                  <a16:creationId xmlns:a16="http://schemas.microsoft.com/office/drawing/2014/main" id="{F79F63E4-1AC6-854C-8786-6299E32E59EB}"/>
                </a:ext>
              </a:extLst>
            </p:cNvPr>
            <p:cNvGrpSpPr/>
            <p:nvPr/>
          </p:nvGrpSpPr>
          <p:grpSpPr>
            <a:xfrm>
              <a:off x="7340570" y="2947810"/>
              <a:ext cx="384048" cy="384048"/>
              <a:chOff x="6854952" y="3657600"/>
              <a:chExt cx="384048" cy="384048"/>
            </a:xfrm>
          </p:grpSpPr>
          <p:sp>
            <p:nvSpPr>
              <p:cNvPr id="8" name="Oval 7">
                <a:extLst>
                  <a:ext uri="{FF2B5EF4-FFF2-40B4-BE49-F238E27FC236}">
                    <a16:creationId xmlns:a16="http://schemas.microsoft.com/office/drawing/2014/main" id="{57E9F95E-661A-0E44-8EDD-A2F9D4F89845}"/>
                  </a:ext>
                </a:extLst>
              </p:cNvPr>
              <p:cNvSpPr/>
              <p:nvPr/>
            </p:nvSpPr>
            <p:spPr>
              <a:xfrm>
                <a:off x="6854952" y="3657600"/>
                <a:ext cx="384048" cy="3840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9" name="Oval 8">
                <a:extLst>
                  <a:ext uri="{FF2B5EF4-FFF2-40B4-BE49-F238E27FC236}">
                    <a16:creationId xmlns:a16="http://schemas.microsoft.com/office/drawing/2014/main" id="{06BA8DA3-5295-C945-A36D-832FCCE49493}"/>
                  </a:ext>
                </a:extLst>
              </p:cNvPr>
              <p:cNvSpPr/>
              <p:nvPr/>
            </p:nvSpPr>
            <p:spPr>
              <a:xfrm>
                <a:off x="6970776" y="3773424"/>
                <a:ext cx="152400" cy="1524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sp>
          <p:nvSpPr>
            <p:cNvPr id="10" name="Rounded Rectangle 9">
              <a:extLst>
                <a:ext uri="{FF2B5EF4-FFF2-40B4-BE49-F238E27FC236}">
                  <a16:creationId xmlns:a16="http://schemas.microsoft.com/office/drawing/2014/main" id="{463492F3-2847-654A-882B-898B92394AAA}"/>
                </a:ext>
              </a:extLst>
            </p:cNvPr>
            <p:cNvSpPr/>
            <p:nvPr/>
          </p:nvSpPr>
          <p:spPr>
            <a:xfrm>
              <a:off x="3817620" y="3008096"/>
              <a:ext cx="1508760"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100" dirty="0">
                  <a:solidFill>
                    <a:schemeClr val="tx1"/>
                  </a:solidFill>
                </a:rPr>
                <a:t>Contextualized data</a:t>
              </a:r>
            </a:p>
          </p:txBody>
        </p:sp>
        <p:sp>
          <p:nvSpPr>
            <p:cNvPr id="12" name="Rounded Rectangle 11">
              <a:extLst>
                <a:ext uri="{FF2B5EF4-FFF2-40B4-BE49-F238E27FC236}">
                  <a16:creationId xmlns:a16="http://schemas.microsoft.com/office/drawing/2014/main" id="{A7FC47F5-E99B-FF42-9046-F863E33A670C}"/>
                </a:ext>
              </a:extLst>
            </p:cNvPr>
            <p:cNvSpPr/>
            <p:nvPr/>
          </p:nvSpPr>
          <p:spPr>
            <a:xfrm>
              <a:off x="2947373" y="3511819"/>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Head</a:t>
              </a:r>
            </a:p>
          </p:txBody>
        </p:sp>
        <p:sp>
          <p:nvSpPr>
            <p:cNvPr id="13" name="Rounded Rectangle 12">
              <a:extLst>
                <a:ext uri="{FF2B5EF4-FFF2-40B4-BE49-F238E27FC236}">
                  <a16:creationId xmlns:a16="http://schemas.microsoft.com/office/drawing/2014/main" id="{5AE49ABB-BFCE-2B43-9BE4-AE52D682CD21}"/>
                </a:ext>
              </a:extLst>
            </p:cNvPr>
            <p:cNvSpPr/>
            <p:nvPr/>
          </p:nvSpPr>
          <p:spPr>
            <a:xfrm>
              <a:off x="4750805" y="3510346"/>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Tail</a:t>
              </a:r>
            </a:p>
          </p:txBody>
        </p:sp>
        <p:cxnSp>
          <p:nvCxnSpPr>
            <p:cNvPr id="14" name="Straight Arrow Connector 13">
              <a:extLst>
                <a:ext uri="{FF2B5EF4-FFF2-40B4-BE49-F238E27FC236}">
                  <a16:creationId xmlns:a16="http://schemas.microsoft.com/office/drawing/2014/main" id="{D0D4089A-4CAD-2049-9A53-C9BFFDD18C7B}"/>
                </a:ext>
              </a:extLst>
            </p:cNvPr>
            <p:cNvCxnSpPr>
              <a:cxnSpLocks/>
              <a:stCxn id="4" idx="7"/>
              <a:endCxn id="12" idx="1"/>
            </p:cNvCxnSpPr>
            <p:nvPr/>
          </p:nvCxnSpPr>
          <p:spPr>
            <a:xfrm flipV="1">
              <a:off x="2257044" y="3644407"/>
              <a:ext cx="690329" cy="1979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BC021C4E-1996-4743-9B0C-5DA263E5A91A}"/>
                </a:ext>
              </a:extLst>
            </p:cNvPr>
            <p:cNvCxnSpPr>
              <a:cxnSpLocks/>
              <a:stCxn id="4" idx="0"/>
              <a:endCxn id="10" idx="1"/>
            </p:cNvCxnSpPr>
            <p:nvPr/>
          </p:nvCxnSpPr>
          <p:spPr>
            <a:xfrm flipV="1">
              <a:off x="2121263" y="3140684"/>
              <a:ext cx="1696357" cy="6454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043E2F91-1828-1843-9C3F-4FF38C96310B}"/>
                </a:ext>
              </a:extLst>
            </p:cNvPr>
            <p:cNvCxnSpPr>
              <a:cxnSpLocks/>
              <a:stCxn id="10" idx="3"/>
              <a:endCxn id="8" idx="2"/>
            </p:cNvCxnSpPr>
            <p:nvPr/>
          </p:nvCxnSpPr>
          <p:spPr>
            <a:xfrm flipV="1">
              <a:off x="5326380" y="3139834"/>
              <a:ext cx="2014190" cy="8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5384CD3E-D7FB-9648-AF48-441A2D5262AC}"/>
                </a:ext>
              </a:extLst>
            </p:cNvPr>
            <p:cNvCxnSpPr>
              <a:cxnSpLocks/>
              <a:stCxn id="12" idx="3"/>
              <a:endCxn id="13" idx="1"/>
            </p:cNvCxnSpPr>
            <p:nvPr/>
          </p:nvCxnSpPr>
          <p:spPr>
            <a:xfrm flipV="1">
              <a:off x="4222286" y="3642934"/>
              <a:ext cx="528519" cy="14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112B7476-7908-524C-9998-AC564EEF71CC}"/>
                </a:ext>
              </a:extLst>
            </p:cNvPr>
            <p:cNvCxnSpPr>
              <a:cxnSpLocks/>
              <a:stCxn id="13" idx="3"/>
              <a:endCxn id="44" idx="1"/>
            </p:cNvCxnSpPr>
            <p:nvPr/>
          </p:nvCxnSpPr>
          <p:spPr>
            <a:xfrm>
              <a:off x="6025718" y="3642934"/>
              <a:ext cx="825650" cy="1994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Rounded Rectangle 28">
              <a:extLst>
                <a:ext uri="{FF2B5EF4-FFF2-40B4-BE49-F238E27FC236}">
                  <a16:creationId xmlns:a16="http://schemas.microsoft.com/office/drawing/2014/main" id="{72D2FB3C-164A-5C48-9BD3-30FB87325091}"/>
                </a:ext>
              </a:extLst>
            </p:cNvPr>
            <p:cNvSpPr/>
            <p:nvPr/>
          </p:nvSpPr>
          <p:spPr>
            <a:xfrm>
              <a:off x="3448871" y="3850350"/>
              <a:ext cx="950976"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Input</a:t>
              </a:r>
            </a:p>
          </p:txBody>
        </p:sp>
        <p:sp>
          <p:nvSpPr>
            <p:cNvPr id="30" name="Rounded Rectangle 29">
              <a:extLst>
                <a:ext uri="{FF2B5EF4-FFF2-40B4-BE49-F238E27FC236}">
                  <a16:creationId xmlns:a16="http://schemas.microsoft.com/office/drawing/2014/main" id="{9046D38C-E85D-9D4D-AA10-04005365482D}"/>
                </a:ext>
              </a:extLst>
            </p:cNvPr>
            <p:cNvSpPr/>
            <p:nvPr/>
          </p:nvSpPr>
          <p:spPr>
            <a:xfrm>
              <a:off x="4750805" y="3852992"/>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Output Spec</a:t>
              </a:r>
            </a:p>
          </p:txBody>
        </p:sp>
        <p:cxnSp>
          <p:nvCxnSpPr>
            <p:cNvPr id="31" name="Straight Arrow Connector 30">
              <a:extLst>
                <a:ext uri="{FF2B5EF4-FFF2-40B4-BE49-F238E27FC236}">
                  <a16:creationId xmlns:a16="http://schemas.microsoft.com/office/drawing/2014/main" id="{B6574CF1-E958-8142-9D04-BBB8BA95753F}"/>
                </a:ext>
              </a:extLst>
            </p:cNvPr>
            <p:cNvCxnSpPr>
              <a:cxnSpLocks/>
              <a:stCxn id="29" idx="3"/>
              <a:endCxn id="30" idx="1"/>
            </p:cNvCxnSpPr>
            <p:nvPr/>
          </p:nvCxnSpPr>
          <p:spPr>
            <a:xfrm>
              <a:off x="4399847" y="3982938"/>
              <a:ext cx="350958" cy="26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81" name="Group 80">
              <a:extLst>
                <a:ext uri="{FF2B5EF4-FFF2-40B4-BE49-F238E27FC236}">
                  <a16:creationId xmlns:a16="http://schemas.microsoft.com/office/drawing/2014/main" id="{88B41C7E-FCFE-6640-96E1-B90361E54524}"/>
                </a:ext>
              </a:extLst>
            </p:cNvPr>
            <p:cNvGrpSpPr/>
            <p:nvPr/>
          </p:nvGrpSpPr>
          <p:grpSpPr>
            <a:xfrm>
              <a:off x="2947373" y="4235049"/>
              <a:ext cx="3078345" cy="338091"/>
              <a:chOff x="2907647" y="3370617"/>
              <a:chExt cx="3078345" cy="338091"/>
            </a:xfrm>
          </p:grpSpPr>
          <p:sp>
            <p:nvSpPr>
              <p:cNvPr id="33" name="Rounded Rectangle 32">
                <a:extLst>
                  <a:ext uri="{FF2B5EF4-FFF2-40B4-BE49-F238E27FC236}">
                    <a16:creationId xmlns:a16="http://schemas.microsoft.com/office/drawing/2014/main" id="{C0D95781-E913-894B-A796-91F11D0EE709}"/>
                  </a:ext>
                </a:extLst>
              </p:cNvPr>
              <p:cNvSpPr/>
              <p:nvPr/>
            </p:nvSpPr>
            <p:spPr>
              <a:xfrm>
                <a:off x="2907647" y="3370617"/>
                <a:ext cx="3078345" cy="33809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                           )</a:t>
                </a:r>
              </a:p>
            </p:txBody>
          </p:sp>
          <p:sp>
            <p:nvSpPr>
              <p:cNvPr id="32" name="Rounded Rectangle 31">
                <a:extLst>
                  <a:ext uri="{FF2B5EF4-FFF2-40B4-BE49-F238E27FC236}">
                    <a16:creationId xmlns:a16="http://schemas.microsoft.com/office/drawing/2014/main" id="{3AFCE485-0585-7440-838A-361E00B7059B}"/>
                  </a:ext>
                </a:extLst>
              </p:cNvPr>
              <p:cNvSpPr/>
              <p:nvPr/>
            </p:nvSpPr>
            <p:spPr>
              <a:xfrm>
                <a:off x="3861355" y="3407074"/>
                <a:ext cx="1170929"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800" dirty="0">
                    <a:solidFill>
                      <a:schemeClr val="tx1"/>
                    </a:solidFill>
                  </a:rPr>
                  <a:t>Bounded Expression</a:t>
                </a:r>
              </a:p>
            </p:txBody>
          </p:sp>
        </p:grpSp>
        <p:sp>
          <p:nvSpPr>
            <p:cNvPr id="37" name="Rounded Rectangle 36">
              <a:extLst>
                <a:ext uri="{FF2B5EF4-FFF2-40B4-BE49-F238E27FC236}">
                  <a16:creationId xmlns:a16="http://schemas.microsoft.com/office/drawing/2014/main" id="{9831984E-5FD4-3D45-B19D-0B60427C3A49}"/>
                </a:ext>
              </a:extLst>
            </p:cNvPr>
            <p:cNvSpPr/>
            <p:nvPr/>
          </p:nvSpPr>
          <p:spPr>
            <a:xfrm>
              <a:off x="2947373" y="3849344"/>
              <a:ext cx="342900"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800" dirty="0">
                  <a:solidFill>
                    <a:schemeClr val="tx1"/>
                  </a:solidFill>
                </a:rPr>
                <a:t>𝜆</a:t>
              </a:r>
            </a:p>
          </p:txBody>
        </p:sp>
        <p:cxnSp>
          <p:nvCxnSpPr>
            <p:cNvPr id="38" name="Straight Arrow Connector 37">
              <a:extLst>
                <a:ext uri="{FF2B5EF4-FFF2-40B4-BE49-F238E27FC236}">
                  <a16:creationId xmlns:a16="http://schemas.microsoft.com/office/drawing/2014/main" id="{C65CAA48-6CE4-2C42-ACC2-66FB18082517}"/>
                </a:ext>
              </a:extLst>
            </p:cNvPr>
            <p:cNvCxnSpPr>
              <a:cxnSpLocks/>
              <a:stCxn id="37" idx="3"/>
              <a:endCxn id="29" idx="1"/>
            </p:cNvCxnSpPr>
            <p:nvPr/>
          </p:nvCxnSpPr>
          <p:spPr>
            <a:xfrm>
              <a:off x="3290273" y="3981932"/>
              <a:ext cx="158598" cy="10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87E253F3-693B-7248-8746-6C53BAEAB807}"/>
                </a:ext>
              </a:extLst>
            </p:cNvPr>
            <p:cNvCxnSpPr>
              <a:cxnSpLocks/>
              <a:stCxn id="30" idx="3"/>
              <a:endCxn id="44" idx="2"/>
            </p:cNvCxnSpPr>
            <p:nvPr/>
          </p:nvCxnSpPr>
          <p:spPr>
            <a:xfrm flipV="1">
              <a:off x="6025718" y="3978163"/>
              <a:ext cx="769407" cy="74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C57F6C8A-4C22-844A-B7C2-F7AB9D627504}"/>
                </a:ext>
              </a:extLst>
            </p:cNvPr>
            <p:cNvSpPr/>
            <p:nvPr/>
          </p:nvSpPr>
          <p:spPr>
            <a:xfrm>
              <a:off x="6795125" y="3786139"/>
              <a:ext cx="384048" cy="384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cxnSp>
          <p:nvCxnSpPr>
            <p:cNvPr id="47" name="Straight Arrow Connector 46">
              <a:extLst>
                <a:ext uri="{FF2B5EF4-FFF2-40B4-BE49-F238E27FC236}">
                  <a16:creationId xmlns:a16="http://schemas.microsoft.com/office/drawing/2014/main" id="{68FA92B6-2918-FE4F-8616-60EF2F1BB001}"/>
                </a:ext>
              </a:extLst>
            </p:cNvPr>
            <p:cNvCxnSpPr>
              <a:cxnSpLocks/>
              <a:stCxn id="33" idx="3"/>
              <a:endCxn id="44" idx="3"/>
            </p:cNvCxnSpPr>
            <p:nvPr/>
          </p:nvCxnSpPr>
          <p:spPr>
            <a:xfrm flipV="1">
              <a:off x="6025718" y="4113944"/>
              <a:ext cx="825650" cy="290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89206F18-254E-6F42-8235-4AB4E8A733F0}"/>
                </a:ext>
              </a:extLst>
            </p:cNvPr>
            <p:cNvCxnSpPr>
              <a:cxnSpLocks/>
              <a:stCxn id="4" idx="6"/>
              <a:endCxn id="37" idx="1"/>
            </p:cNvCxnSpPr>
            <p:nvPr/>
          </p:nvCxnSpPr>
          <p:spPr>
            <a:xfrm>
              <a:off x="2313287" y="3978163"/>
              <a:ext cx="634086" cy="37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9BC4FC52-D033-2F4A-9DDF-EE14152B2D9C}"/>
                </a:ext>
              </a:extLst>
            </p:cNvPr>
            <p:cNvCxnSpPr>
              <a:cxnSpLocks/>
              <a:stCxn id="4" idx="5"/>
              <a:endCxn id="33" idx="1"/>
            </p:cNvCxnSpPr>
            <p:nvPr/>
          </p:nvCxnSpPr>
          <p:spPr>
            <a:xfrm>
              <a:off x="2257044" y="4113944"/>
              <a:ext cx="690329" cy="290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5" name="Elbow Connector 334">
              <a:extLst>
                <a:ext uri="{FF2B5EF4-FFF2-40B4-BE49-F238E27FC236}">
                  <a16:creationId xmlns:a16="http://schemas.microsoft.com/office/drawing/2014/main" id="{F00C7AE7-B42A-BF4A-9B6B-035F5D2ED01C}"/>
                </a:ext>
              </a:extLst>
            </p:cNvPr>
            <p:cNvCxnSpPr>
              <a:cxnSpLocks/>
              <a:stCxn id="44" idx="6"/>
              <a:endCxn id="4" idx="2"/>
            </p:cNvCxnSpPr>
            <p:nvPr/>
          </p:nvCxnSpPr>
          <p:spPr>
            <a:xfrm flipH="1">
              <a:off x="1929239" y="3978163"/>
              <a:ext cx="5249934" cy="12700"/>
            </a:xfrm>
            <a:prstGeom prst="bentConnector5">
              <a:avLst>
                <a:gd name="adj1" fmla="val -4354"/>
                <a:gd name="adj2" fmla="val 6336000"/>
                <a:gd name="adj3" fmla="val 104354"/>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2" name="Slide Number Placeholder 1">
            <a:extLst>
              <a:ext uri="{FF2B5EF4-FFF2-40B4-BE49-F238E27FC236}">
                <a16:creationId xmlns:a16="http://schemas.microsoft.com/office/drawing/2014/main" id="{7F9F14D5-1236-6F45-919E-7AB7C8D8BE4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36</a:t>
            </a:fld>
            <a:endParaRPr lang="en" dirty="0"/>
          </a:p>
        </p:txBody>
      </p:sp>
    </p:spTree>
    <p:extLst>
      <p:ext uri="{BB962C8B-B14F-4D97-AF65-F5344CB8AC3E}">
        <p14:creationId xmlns:p14="http://schemas.microsoft.com/office/powerpoint/2010/main" val="355179059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For Concurrent Systems (</a:t>
            </a:r>
            <a:r>
              <a:rPr lang="en-US" dirty="0">
                <a:hlinkClick r:id="rId3"/>
              </a:rPr>
              <a:t>𝞹-calculus</a:t>
            </a:r>
            <a:r>
              <a:rPr lang="en-US" dirty="0">
                <a:solidFill>
                  <a:schemeClr val="tx1"/>
                </a:solidFill>
              </a:rPr>
              <a:t>)</a:t>
            </a:r>
            <a:endParaRPr dirty="0">
              <a:solidFill>
                <a:schemeClr val="tx1"/>
              </a:solidFill>
            </a:endParaRPr>
          </a:p>
        </p:txBody>
      </p:sp>
      <p:sp>
        <p:nvSpPr>
          <p:cNvPr id="2" name="Slide Number Placeholder 1">
            <a:extLst>
              <a:ext uri="{FF2B5EF4-FFF2-40B4-BE49-F238E27FC236}">
                <a16:creationId xmlns:a16="http://schemas.microsoft.com/office/drawing/2014/main" id="{7F9F14D5-1236-6F45-919E-7AB7C8D8BE4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37</a:t>
            </a:fld>
            <a:endParaRPr lang="en" dirty="0"/>
          </a:p>
        </p:txBody>
      </p:sp>
      <p:pic>
        <p:nvPicPr>
          <p:cNvPr id="11" name="Picture 10">
            <a:extLst>
              <a:ext uri="{FF2B5EF4-FFF2-40B4-BE49-F238E27FC236}">
                <a16:creationId xmlns:a16="http://schemas.microsoft.com/office/drawing/2014/main" id="{920C0F0F-73FB-9F4F-98EF-B9976C938FE3}"/>
              </a:ext>
            </a:extLst>
          </p:cNvPr>
          <p:cNvPicPr>
            <a:picLocks noChangeAspect="1"/>
          </p:cNvPicPr>
          <p:nvPr/>
        </p:nvPicPr>
        <p:blipFill>
          <a:blip r:embed="rId4"/>
          <a:stretch>
            <a:fillRect/>
          </a:stretch>
        </p:blipFill>
        <p:spPr>
          <a:xfrm>
            <a:off x="1938699" y="1139770"/>
            <a:ext cx="5601060" cy="1376604"/>
          </a:xfrm>
          <a:prstGeom prst="rect">
            <a:avLst/>
          </a:prstGeom>
        </p:spPr>
      </p:pic>
      <p:pic>
        <p:nvPicPr>
          <p:cNvPr id="15" name="Picture 14">
            <a:extLst>
              <a:ext uri="{FF2B5EF4-FFF2-40B4-BE49-F238E27FC236}">
                <a16:creationId xmlns:a16="http://schemas.microsoft.com/office/drawing/2014/main" id="{49672A53-2D52-B543-8DCA-6D0F36C8D2CD}"/>
              </a:ext>
            </a:extLst>
          </p:cNvPr>
          <p:cNvPicPr>
            <a:picLocks noChangeAspect="1"/>
          </p:cNvPicPr>
          <p:nvPr/>
        </p:nvPicPr>
        <p:blipFill>
          <a:blip r:embed="rId5"/>
          <a:stretch>
            <a:fillRect/>
          </a:stretch>
        </p:blipFill>
        <p:spPr>
          <a:xfrm>
            <a:off x="1670729" y="2760044"/>
            <a:ext cx="6136999" cy="1856302"/>
          </a:xfrm>
          <a:prstGeom prst="rect">
            <a:avLst/>
          </a:prstGeom>
        </p:spPr>
      </p:pic>
      <p:sp>
        <p:nvSpPr>
          <p:cNvPr id="17" name="TextBox 16">
            <a:extLst>
              <a:ext uri="{FF2B5EF4-FFF2-40B4-BE49-F238E27FC236}">
                <a16:creationId xmlns:a16="http://schemas.microsoft.com/office/drawing/2014/main" id="{1DB4B77B-4AA2-AE47-8E40-C5066505013C}"/>
              </a:ext>
            </a:extLst>
          </p:cNvPr>
          <p:cNvSpPr txBox="1"/>
          <p:nvPr/>
        </p:nvSpPr>
        <p:spPr>
          <a:xfrm>
            <a:off x="3695798" y="4860017"/>
            <a:ext cx="1752403" cy="261610"/>
          </a:xfrm>
          <a:prstGeom prst="rect">
            <a:avLst/>
          </a:prstGeom>
          <a:noFill/>
        </p:spPr>
        <p:txBody>
          <a:bodyPr wrap="none" rtlCol="0">
            <a:spAutoFit/>
          </a:bodyPr>
          <a:lstStyle/>
          <a:p>
            <a:r>
              <a:rPr lang="en-TW" sz="1100" dirty="0"/>
              <a:t>Image Source: </a:t>
            </a:r>
            <a:r>
              <a:rPr lang="en-TW" sz="1100" dirty="0">
                <a:hlinkClick r:id="rId3"/>
              </a:rPr>
              <a:t>Wikipedia</a:t>
            </a:r>
            <a:endParaRPr lang="en-TW" sz="1100" dirty="0"/>
          </a:p>
        </p:txBody>
      </p:sp>
    </p:spTree>
    <p:extLst>
      <p:ext uri="{BB962C8B-B14F-4D97-AF65-F5344CB8AC3E}">
        <p14:creationId xmlns:p14="http://schemas.microsoft.com/office/powerpoint/2010/main" val="118278006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xfrm>
            <a:off x="311699" y="445025"/>
            <a:ext cx="8520600" cy="572700"/>
          </a:xfrm>
          <a:prstGeom prst="rect">
            <a:avLst/>
          </a:prstGeom>
        </p:spPr>
        <p:txBody>
          <a:bodyPr>
            <a:normAutofit fontScale="90000"/>
          </a:bodyPr>
          <a:lstStyle/>
          <a:p>
            <a:pPr algn="ctr"/>
            <a:r>
              <a:rPr lang="en-US" dirty="0">
                <a:solidFill>
                  <a:schemeClr val="tx1"/>
                </a:solidFill>
              </a:rPr>
              <a:t>Well-known Rewrite Systems</a:t>
            </a:r>
            <a:endParaRPr dirty="0">
              <a:solidFill>
                <a:schemeClr val="tx1"/>
              </a:solidFill>
            </a:endParaRPr>
          </a:p>
        </p:txBody>
      </p:sp>
      <p:sp>
        <p:nvSpPr>
          <p:cNvPr id="2" name="Slide Number Placeholder 1">
            <a:extLst>
              <a:ext uri="{FF2B5EF4-FFF2-40B4-BE49-F238E27FC236}">
                <a16:creationId xmlns:a16="http://schemas.microsoft.com/office/drawing/2014/main" id="{7F9F14D5-1236-6F45-919E-7AB7C8D8BE4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38</a:t>
            </a:fld>
            <a:endParaRPr lang="en" dirty="0"/>
          </a:p>
        </p:txBody>
      </p:sp>
      <p:sp>
        <p:nvSpPr>
          <p:cNvPr id="17" name="TextBox 16">
            <a:extLst>
              <a:ext uri="{FF2B5EF4-FFF2-40B4-BE49-F238E27FC236}">
                <a16:creationId xmlns:a16="http://schemas.microsoft.com/office/drawing/2014/main" id="{1DB4B77B-4AA2-AE47-8E40-C5066505013C}"/>
              </a:ext>
            </a:extLst>
          </p:cNvPr>
          <p:cNvSpPr txBox="1"/>
          <p:nvPr/>
        </p:nvSpPr>
        <p:spPr>
          <a:xfrm>
            <a:off x="3695798" y="4860017"/>
            <a:ext cx="2337499" cy="261610"/>
          </a:xfrm>
          <a:prstGeom prst="rect">
            <a:avLst/>
          </a:prstGeom>
          <a:noFill/>
        </p:spPr>
        <p:txBody>
          <a:bodyPr wrap="none" rtlCol="0">
            <a:spAutoFit/>
          </a:bodyPr>
          <a:lstStyle/>
          <a:p>
            <a:r>
              <a:rPr lang="en-TW" sz="1100" dirty="0"/>
              <a:t>Image Source: </a:t>
            </a:r>
            <a:r>
              <a:rPr lang="en-TW" sz="1100" dirty="0">
                <a:hlinkClick r:id="rId3"/>
              </a:rPr>
              <a:t>Mathcing-Logic.org</a:t>
            </a:r>
            <a:endParaRPr lang="en-TW" sz="1100" dirty="0"/>
          </a:p>
        </p:txBody>
      </p:sp>
      <p:pic>
        <p:nvPicPr>
          <p:cNvPr id="20482" name="Picture 2">
            <a:hlinkClick r:id="rId4"/>
            <a:extLst>
              <a:ext uri="{FF2B5EF4-FFF2-40B4-BE49-F238E27FC236}">
                <a16:creationId xmlns:a16="http://schemas.microsoft.com/office/drawing/2014/main" id="{F4DFB6D5-3BF2-D742-ADC8-EACB75FA2CFE}"/>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2221695" y="1230241"/>
            <a:ext cx="4700910" cy="3303893"/>
          </a:xfrm>
          <a:prstGeom prst="rect">
            <a:avLst/>
          </a:prstGeom>
          <a:noFill/>
          <a:extLst>
            <a:ext uri="{909E8E84-426E-40DD-AFC4-6F175D3DCCD1}">
              <a14:hiddenFill xmlns:a14="http://schemas.microsoft.com/office/drawing/2010/main">
                <a:solidFill>
                  <a:srgbClr val="FFFFFF"/>
                </a:solidFill>
              </a14:hiddenFill>
            </a:ext>
          </a:extLst>
        </p:spPr>
      </p:pic>
      <p:pic>
        <p:nvPicPr>
          <p:cNvPr id="20484" name="Picture 4" descr="Agda (programming language) - Wikipedia">
            <a:hlinkClick r:id="rId6"/>
            <a:extLst>
              <a:ext uri="{FF2B5EF4-FFF2-40B4-BE49-F238E27FC236}">
                <a16:creationId xmlns:a16="http://schemas.microsoft.com/office/drawing/2014/main" id="{71FC52C5-E99D-FF45-8B4A-612D11A9589F}"/>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7298133" y="3376224"/>
            <a:ext cx="1510449" cy="494672"/>
          </a:xfrm>
          <a:prstGeom prst="rect">
            <a:avLst/>
          </a:prstGeom>
          <a:noFill/>
          <a:extLst>
            <a:ext uri="{909E8E84-426E-40DD-AFC4-6F175D3DCCD1}">
              <a14:hiddenFill xmlns:a14="http://schemas.microsoft.com/office/drawing/2010/main">
                <a:solidFill>
                  <a:srgbClr val="FFFFFF"/>
                </a:solidFill>
              </a14:hiddenFill>
            </a:ext>
          </a:extLst>
        </p:spPr>
      </p:pic>
      <p:pic>
        <p:nvPicPr>
          <p:cNvPr id="20486" name="Picture 6">
            <a:hlinkClick r:id="rId8"/>
            <a:extLst>
              <a:ext uri="{FF2B5EF4-FFF2-40B4-BE49-F238E27FC236}">
                <a16:creationId xmlns:a16="http://schemas.microsoft.com/office/drawing/2014/main" id="{F2D56CFD-8CB9-6442-AA68-BA2FB3E836E8}"/>
              </a:ext>
            </a:extLst>
          </p:cNvPr>
          <p:cNvPicPr>
            <a:picLocks noChangeAspect="1" noChangeArrowheads="1"/>
          </p:cNvPicPr>
          <p:nvPr/>
        </p:nvPicPr>
        <p:blipFill>
          <a:blip r:embed="rId9">
            <a:extLst>
              <a:ext uri="{28A0092B-C50C-407E-A947-70E740481C1C}">
                <a14:useLocalDpi xmlns:a14="http://schemas.microsoft.com/office/drawing/2010/main"/>
              </a:ext>
            </a:extLst>
          </a:blip>
          <a:srcRect/>
          <a:stretch>
            <a:fillRect/>
          </a:stretch>
        </p:blipFill>
        <p:spPr bwMode="auto">
          <a:xfrm>
            <a:off x="7634257" y="1295681"/>
            <a:ext cx="838200" cy="1270000"/>
          </a:xfrm>
          <a:prstGeom prst="rect">
            <a:avLst/>
          </a:prstGeom>
          <a:noFill/>
          <a:extLst>
            <a:ext uri="{909E8E84-426E-40DD-AFC4-6F175D3DCCD1}">
              <a14:hiddenFill xmlns:a14="http://schemas.microsoft.com/office/drawing/2010/main">
                <a:solidFill>
                  <a:srgbClr val="FFFFFF"/>
                </a:solidFill>
              </a14:hiddenFill>
            </a:ext>
          </a:extLst>
        </p:spPr>
      </p:pic>
      <p:pic>
        <p:nvPicPr>
          <p:cNvPr id="20488" name="Picture 8" descr="K framework · GitHub">
            <a:hlinkClick r:id="rId10"/>
            <a:extLst>
              <a:ext uri="{FF2B5EF4-FFF2-40B4-BE49-F238E27FC236}">
                <a16:creationId xmlns:a16="http://schemas.microsoft.com/office/drawing/2014/main" id="{60EFE950-F492-2C4A-93EB-53EB4CB8C56D}"/>
              </a:ext>
            </a:extLst>
          </p:cNvPr>
          <p:cNvPicPr>
            <a:picLocks noChangeAspect="1" noChangeArrowheads="1"/>
          </p:cNvPicPr>
          <p:nvPr/>
        </p:nvPicPr>
        <p:blipFill>
          <a:blip r:embed="rId11">
            <a:extLst>
              <a:ext uri="{28A0092B-C50C-407E-A947-70E740481C1C}">
                <a14:useLocalDpi xmlns:a14="http://schemas.microsoft.com/office/drawing/2010/main"/>
              </a:ext>
            </a:extLst>
          </a:blip>
          <a:srcRect/>
          <a:stretch>
            <a:fillRect/>
          </a:stretch>
        </p:blipFill>
        <p:spPr bwMode="auto">
          <a:xfrm>
            <a:off x="446082" y="1017725"/>
            <a:ext cx="1419787" cy="14197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9869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E04457-D50B-4579-B229-2FCE7F9670BD}"/>
              </a:ext>
            </a:extLst>
          </p:cNvPr>
          <p:cNvSpPr>
            <a:spLocks noGrp="1"/>
          </p:cNvSpPr>
          <p:nvPr>
            <p:ph type="title"/>
          </p:nvPr>
        </p:nvSpPr>
        <p:spPr>
          <a:xfrm>
            <a:off x="1253912" y="75882"/>
            <a:ext cx="6238041" cy="638200"/>
          </a:xfrm>
        </p:spPr>
        <p:txBody>
          <a:bodyPr>
            <a:normAutofit fontScale="90000"/>
          </a:bodyPr>
          <a:lstStyle/>
          <a:p>
            <a:r>
              <a:rPr lang="en-US" altLang="zh-CN" dirty="0"/>
              <a:t>An Ideal Language Framework Vision</a:t>
            </a:r>
            <a:endParaRPr lang="zh-CN" altLang="en-US" dirty="0"/>
          </a:p>
        </p:txBody>
      </p:sp>
      <p:pic>
        <p:nvPicPr>
          <p:cNvPr id="4" name="Picture 2" descr="K Framework">
            <a:extLst>
              <a:ext uri="{FF2B5EF4-FFF2-40B4-BE49-F238E27FC236}">
                <a16:creationId xmlns:a16="http://schemas.microsoft.com/office/drawing/2014/main" id="{8C53D3FA-CFFC-4BC9-B0EE-AC4C6EBE5DE6}"/>
              </a:ext>
            </a:extLst>
          </p:cNvPr>
          <p:cNvPicPr>
            <a:picLocks noGrp="1" noChangeAspect="1" noChangeArrowheads="1"/>
          </p:cNvPicPr>
          <p:nvPr>
            <p:ph idx="1"/>
          </p:nvPr>
        </p:nvPicPr>
        <p:blipFill>
          <a:blip r:embed="rId3" cstate="print">
            <a:extLst>
              <a:ext uri="{28A0092B-C50C-407E-A947-70E740481C1C}">
                <a14:useLocalDpi xmlns:a14="http://schemas.microsoft.com/office/drawing/2010/main"/>
              </a:ext>
            </a:extLst>
          </a:blip>
          <a:srcRect/>
          <a:stretch>
            <a:fillRect/>
          </a:stretch>
        </p:blipFill>
        <p:spPr bwMode="auto">
          <a:xfrm>
            <a:off x="1151186" y="1571950"/>
            <a:ext cx="3881908" cy="3263504"/>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a:extLst>
              <a:ext uri="{FF2B5EF4-FFF2-40B4-BE49-F238E27FC236}">
                <a16:creationId xmlns:a16="http://schemas.microsoft.com/office/drawing/2014/main" id="{B5CB7113-B5D8-4E45-BF04-4EC8C958EDB8}"/>
              </a:ext>
            </a:extLst>
          </p:cNvPr>
          <p:cNvSpPr/>
          <p:nvPr/>
        </p:nvSpPr>
        <p:spPr>
          <a:xfrm>
            <a:off x="3737728" y="1657940"/>
            <a:ext cx="1117076" cy="968604"/>
          </a:xfrm>
          <a:prstGeom prst="rect">
            <a:avLst/>
          </a:prstGeom>
          <a:noFill/>
          <a:ln w="57150">
            <a:solidFill>
              <a:schemeClr val="tx1"/>
            </a:solidFill>
          </a:ln>
        </p:spPr>
        <p:style>
          <a:lnRef idx="2">
            <a:schemeClr val="accent2"/>
          </a:lnRef>
          <a:fillRef idx="1">
            <a:schemeClr val="lt1"/>
          </a:fillRef>
          <a:effectRef idx="0">
            <a:schemeClr val="accent2"/>
          </a:effectRef>
          <a:fontRef idx="minor">
            <a:schemeClr val="dk1"/>
          </a:fontRef>
        </p:style>
        <p:txBody>
          <a:bodyPr rtlCol="0" anchor="ctr"/>
          <a:lstStyle/>
          <a:p>
            <a:pPr algn="ctr" defTabSz="342900">
              <a:buClrTx/>
            </a:pPr>
            <a:endParaRPr lang="zh-CN" altLang="en-US" sz="1350" kern="1200">
              <a:solidFill>
                <a:prstClr val="black"/>
              </a:solidFill>
              <a:latin typeface="Calibri" panose="020F0502020204030204"/>
              <a:ea typeface="等线" panose="02010600030101010101" pitchFamily="2" charset="-122"/>
            </a:endParaRPr>
          </a:p>
        </p:txBody>
      </p:sp>
      <p:sp>
        <p:nvSpPr>
          <p:cNvPr id="8" name="标题 1">
            <a:extLst>
              <a:ext uri="{FF2B5EF4-FFF2-40B4-BE49-F238E27FC236}">
                <a16:creationId xmlns:a16="http://schemas.microsoft.com/office/drawing/2014/main" id="{12C53D70-B502-41B0-8BD5-93C59EE058C1}"/>
              </a:ext>
            </a:extLst>
          </p:cNvPr>
          <p:cNvSpPr txBox="1">
            <a:spLocks/>
          </p:cNvSpPr>
          <p:nvPr/>
        </p:nvSpPr>
        <p:spPr>
          <a:xfrm>
            <a:off x="1253911" y="524010"/>
            <a:ext cx="6645035" cy="638200"/>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685800">
              <a:buClrTx/>
            </a:pPr>
            <a:r>
              <a:rPr lang="en-US" altLang="zh-CN" sz="2100" dirty="0">
                <a:solidFill>
                  <a:prstClr val="black"/>
                </a:solidFill>
                <a:latin typeface="Calibri Light" panose="020F0302020204030204"/>
                <a:ea typeface="等线 Light" panose="02010600030101010101" pitchFamily="2" charset="-122"/>
              </a:rPr>
              <a:t>We pursue it with the K framework [</a:t>
            </a:r>
            <a:r>
              <a:rPr lang="en-US" altLang="zh-CN" sz="2100" u="sng" dirty="0">
                <a:solidFill>
                  <a:prstClr val="black"/>
                </a:solidFill>
                <a:latin typeface="Calibri Light" panose="020F0302020204030204"/>
                <a:ea typeface="等线 Light" panose="02010600030101010101" pitchFamily="2" charset="-122"/>
              </a:rPr>
              <a:t>www.kframework.org</a:t>
            </a:r>
            <a:r>
              <a:rPr lang="en-US" altLang="zh-CN" sz="2100" dirty="0">
                <a:solidFill>
                  <a:prstClr val="black"/>
                </a:solidFill>
                <a:latin typeface="Calibri Light" panose="020F0302020204030204"/>
                <a:ea typeface="等线 Light" panose="02010600030101010101" pitchFamily="2" charset="-122"/>
              </a:rPr>
              <a:t>]</a:t>
            </a:r>
            <a:endParaRPr lang="zh-CN" altLang="en-US" sz="2100" dirty="0">
              <a:solidFill>
                <a:prstClr val="black"/>
              </a:solidFill>
              <a:latin typeface="Calibri Light" panose="020F0302020204030204"/>
              <a:ea typeface="等线 Light" panose="02010600030101010101" pitchFamily="2" charset="-122"/>
            </a:endParaRPr>
          </a:p>
        </p:txBody>
      </p:sp>
      <p:sp>
        <p:nvSpPr>
          <p:cNvPr id="5" name="对话气泡: 矩形 4">
            <a:extLst>
              <a:ext uri="{FF2B5EF4-FFF2-40B4-BE49-F238E27FC236}">
                <a16:creationId xmlns:a16="http://schemas.microsoft.com/office/drawing/2014/main" id="{61836281-6DEF-4B87-A172-C2A96BDF082A}"/>
              </a:ext>
            </a:extLst>
          </p:cNvPr>
          <p:cNvSpPr/>
          <p:nvPr/>
        </p:nvSpPr>
        <p:spPr>
          <a:xfrm>
            <a:off x="4939224" y="1269085"/>
            <a:ext cx="2959722" cy="1108853"/>
          </a:xfrm>
          <a:prstGeom prst="wedgeRectCallout">
            <a:avLst>
              <a:gd name="adj1" fmla="val -54432"/>
              <a:gd name="adj2" fmla="val 20841"/>
            </a:avLst>
          </a:prstGeom>
          <a:solidFill>
            <a:schemeClr val="bg1">
              <a:lumMod val="95000"/>
            </a:schemeClr>
          </a:solidFill>
          <a:ln/>
        </p:spPr>
        <p:style>
          <a:lnRef idx="2">
            <a:schemeClr val="dk1"/>
          </a:lnRef>
          <a:fillRef idx="1">
            <a:schemeClr val="lt1"/>
          </a:fillRef>
          <a:effectRef idx="0">
            <a:schemeClr val="dk1"/>
          </a:effectRef>
          <a:fontRef idx="minor">
            <a:schemeClr val="dk1"/>
          </a:fontRef>
        </p:style>
        <p:txBody>
          <a:bodyPr rtlCol="0" anchor="ctr"/>
          <a:lstStyle/>
          <a:p>
            <a:pPr algn="ctr" defTabSz="342900">
              <a:buClrTx/>
            </a:pPr>
            <a:r>
              <a:rPr lang="en-US" altLang="zh-CN" sz="1500" kern="1200" dirty="0">
                <a:solidFill>
                  <a:prstClr val="black"/>
                </a:solidFill>
                <a:latin typeface="Calibri" panose="020F0502020204030204"/>
                <a:ea typeface="等线" panose="02010600030101010101" pitchFamily="2" charset="-122"/>
              </a:rPr>
              <a:t>Currently, K uses </a:t>
            </a:r>
            <a:r>
              <a:rPr lang="en-US" altLang="zh-CN" sz="1500" u="sng" kern="1200" dirty="0">
                <a:solidFill>
                  <a:prstClr val="black"/>
                </a:solidFill>
                <a:latin typeface="Calibri" panose="020F0502020204030204"/>
                <a:ea typeface="等线" panose="02010600030101010101" pitchFamily="2" charset="-122"/>
              </a:rPr>
              <a:t>Matching Logic </a:t>
            </a:r>
            <a:r>
              <a:rPr lang="en-US" altLang="zh-CN" sz="1500" kern="1200" dirty="0">
                <a:solidFill>
                  <a:prstClr val="black"/>
                </a:solidFill>
                <a:latin typeface="Calibri" panose="020F0502020204030204"/>
                <a:ea typeface="等线" panose="02010600030101010101" pitchFamily="2" charset="-122"/>
              </a:rPr>
              <a:t>to specify static structures of programs and </a:t>
            </a:r>
            <a:r>
              <a:rPr lang="en-US" altLang="zh-CN" sz="1500" u="sng" kern="1200" dirty="0">
                <a:solidFill>
                  <a:prstClr val="black"/>
                </a:solidFill>
                <a:latin typeface="Calibri" panose="020F0502020204030204"/>
                <a:ea typeface="等线" panose="02010600030101010101" pitchFamily="2" charset="-122"/>
              </a:rPr>
              <a:t>Reachability Logic</a:t>
            </a:r>
            <a:r>
              <a:rPr lang="en-US" altLang="zh-CN" sz="1500" kern="1200" dirty="0">
                <a:solidFill>
                  <a:prstClr val="black"/>
                </a:solidFill>
                <a:latin typeface="Calibri" panose="020F0502020204030204"/>
                <a:ea typeface="等线" panose="02010600030101010101" pitchFamily="2" charset="-122"/>
              </a:rPr>
              <a:t> to specify dynamic (reachability) properties. </a:t>
            </a:r>
            <a:endParaRPr lang="zh-CN" altLang="en-US" sz="1500" kern="1200" dirty="0">
              <a:solidFill>
                <a:prstClr val="black"/>
              </a:solidFill>
              <a:latin typeface="Calibri" panose="020F0502020204030204"/>
              <a:ea typeface="等线" panose="02010600030101010101" pitchFamily="2" charset="-122"/>
            </a:endParaRPr>
          </a:p>
        </p:txBody>
      </p:sp>
      <p:sp>
        <p:nvSpPr>
          <p:cNvPr id="3" name="流程图: 可选过程 2">
            <a:extLst>
              <a:ext uri="{FF2B5EF4-FFF2-40B4-BE49-F238E27FC236}">
                <a16:creationId xmlns:a16="http://schemas.microsoft.com/office/drawing/2014/main" id="{31DB2CB9-34F1-4633-94FF-AAEC115B65C9}"/>
              </a:ext>
            </a:extLst>
          </p:cNvPr>
          <p:cNvSpPr/>
          <p:nvPr/>
        </p:nvSpPr>
        <p:spPr>
          <a:xfrm>
            <a:off x="5033093" y="2451843"/>
            <a:ext cx="2744276" cy="814192"/>
          </a:xfrm>
          <a:prstGeom prst="flowChartAlternateProcess">
            <a:avLst/>
          </a:prstGeom>
          <a:solidFill>
            <a:schemeClr val="bg1">
              <a:lumMod val="95000"/>
              <a:alpha val="5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defTabSz="342900">
              <a:buClrTx/>
            </a:pPr>
            <a:r>
              <a:rPr lang="en-US" altLang="zh-CN" sz="1500" u="sng" kern="1200" dirty="0">
                <a:solidFill>
                  <a:prstClr val="black"/>
                </a:solidFill>
                <a:latin typeface="Calibri" panose="020F0502020204030204"/>
                <a:ea typeface="等线" panose="02010600030101010101" pitchFamily="2" charset="-122"/>
              </a:rPr>
              <a:t>Can we </a:t>
            </a:r>
            <a:r>
              <a:rPr lang="en-US" altLang="zh-CN" sz="1500" kern="1200" dirty="0">
                <a:solidFill>
                  <a:prstClr val="black"/>
                </a:solidFill>
                <a:latin typeface="Calibri" panose="020F0502020204030204"/>
                <a:ea typeface="等线" panose="02010600030101010101" pitchFamily="2" charset="-122"/>
              </a:rPr>
              <a:t>unify Matching Logic and Reachability Logic so that K has a uniform foundation?</a:t>
            </a:r>
            <a:endParaRPr lang="zh-CN" altLang="en-US" sz="1500" kern="1200" dirty="0">
              <a:solidFill>
                <a:prstClr val="black"/>
              </a:solidFill>
              <a:latin typeface="Calibri" panose="020F0502020204030204"/>
              <a:ea typeface="等线" panose="02010600030101010101" pitchFamily="2" charset="-122"/>
            </a:endParaRPr>
          </a:p>
        </p:txBody>
      </p:sp>
      <p:sp>
        <p:nvSpPr>
          <p:cNvPr id="9" name="流程图: 可选过程 8">
            <a:extLst>
              <a:ext uri="{FF2B5EF4-FFF2-40B4-BE49-F238E27FC236}">
                <a16:creationId xmlns:a16="http://schemas.microsoft.com/office/drawing/2014/main" id="{60CF2C91-9043-41BE-AEC9-E9B2CFD6C615}"/>
              </a:ext>
            </a:extLst>
          </p:cNvPr>
          <p:cNvSpPr/>
          <p:nvPr/>
        </p:nvSpPr>
        <p:spPr>
          <a:xfrm>
            <a:off x="5046947" y="3339941"/>
            <a:ext cx="2744276" cy="1108853"/>
          </a:xfrm>
          <a:prstGeom prst="flowChartAlternateProcess">
            <a:avLst/>
          </a:prstGeom>
          <a:solidFill>
            <a:schemeClr val="bg1">
              <a:lumMod val="95000"/>
              <a:alpha val="5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defTabSz="342900">
              <a:buClrTx/>
            </a:pPr>
            <a:r>
              <a:rPr lang="en-US" altLang="zh-CN" sz="1500" u="sng" kern="1200" dirty="0">
                <a:solidFill>
                  <a:prstClr val="black"/>
                </a:solidFill>
                <a:latin typeface="Calibri" panose="020F0502020204030204"/>
                <a:ea typeface="等线" panose="02010600030101010101" pitchFamily="2" charset="-122"/>
              </a:rPr>
              <a:t>Can we</a:t>
            </a:r>
            <a:r>
              <a:rPr lang="en-US" altLang="zh-CN" sz="1500" kern="1200" dirty="0">
                <a:solidFill>
                  <a:prstClr val="black"/>
                </a:solidFill>
                <a:latin typeface="Calibri" panose="020F0502020204030204"/>
                <a:ea typeface="等线" panose="02010600030101010101" pitchFamily="2" charset="-122"/>
              </a:rPr>
              <a:t> have a more powerful logic that goes beyond Reachability Logic (</a:t>
            </a:r>
            <a:r>
              <a:rPr lang="en-US" altLang="zh-CN" sz="1500" kern="1200" dirty="0" err="1">
                <a:solidFill>
                  <a:prstClr val="black"/>
                </a:solidFill>
                <a:latin typeface="Calibri" panose="020F0502020204030204"/>
                <a:ea typeface="等线" panose="02010600030101010101" pitchFamily="2" charset="-122"/>
              </a:rPr>
              <a:t>eg</a:t>
            </a:r>
            <a:r>
              <a:rPr lang="en-US" altLang="zh-CN" sz="1500" kern="1200" dirty="0">
                <a:solidFill>
                  <a:prstClr val="black"/>
                </a:solidFill>
                <a:latin typeface="Calibri" panose="020F0502020204030204"/>
                <a:ea typeface="等线" panose="02010600030101010101" pitchFamily="2" charset="-122"/>
              </a:rPr>
              <a:t>, liveness properties as in LTL/CTL)?</a:t>
            </a:r>
          </a:p>
        </p:txBody>
      </p:sp>
      <p:pic>
        <p:nvPicPr>
          <p:cNvPr id="10" name="Picture 9">
            <a:hlinkClick r:id="rId4"/>
            <a:extLst>
              <a:ext uri="{FF2B5EF4-FFF2-40B4-BE49-F238E27FC236}">
                <a16:creationId xmlns:a16="http://schemas.microsoft.com/office/drawing/2014/main" id="{823A1F23-8141-CF44-875B-347A2DC55A67}"/>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491952" y="4767197"/>
            <a:ext cx="1323899" cy="297070"/>
          </a:xfrm>
          <a:prstGeom prst="rect">
            <a:avLst/>
          </a:prstGeom>
        </p:spPr>
      </p:pic>
      <p:sp>
        <p:nvSpPr>
          <p:cNvPr id="7" name="TextBox 6">
            <a:extLst>
              <a:ext uri="{FF2B5EF4-FFF2-40B4-BE49-F238E27FC236}">
                <a16:creationId xmlns:a16="http://schemas.microsoft.com/office/drawing/2014/main" id="{AA08C406-E7C4-8846-B1E8-44CA2BE29C00}"/>
              </a:ext>
            </a:extLst>
          </p:cNvPr>
          <p:cNvSpPr txBox="1"/>
          <p:nvPr/>
        </p:nvSpPr>
        <p:spPr>
          <a:xfrm>
            <a:off x="3227643" y="4767555"/>
            <a:ext cx="4264309" cy="307777"/>
          </a:xfrm>
          <a:prstGeom prst="rect">
            <a:avLst/>
          </a:prstGeom>
          <a:noFill/>
        </p:spPr>
        <p:txBody>
          <a:bodyPr wrap="none" rtlCol="0">
            <a:spAutoFit/>
          </a:bodyPr>
          <a:lstStyle/>
          <a:p>
            <a:r>
              <a:rPr lang="en-TW" dirty="0"/>
              <a:t>Slide created by: </a:t>
            </a:r>
            <a:r>
              <a:rPr lang="en-TW" dirty="0">
                <a:hlinkClick r:id="rId6"/>
              </a:rPr>
              <a:t>Xiaohong Chen </a:t>
            </a:r>
            <a:r>
              <a:rPr lang="en-TW" dirty="0"/>
              <a:t>and </a:t>
            </a:r>
            <a:r>
              <a:rPr lang="en-TW" dirty="0">
                <a:hlinkClick r:id="rId7"/>
              </a:rPr>
              <a:t>Grigore Rosu</a:t>
            </a:r>
            <a:endParaRPr lang="en-TW" dirty="0"/>
          </a:p>
        </p:txBody>
      </p:sp>
    </p:spTree>
    <p:extLst>
      <p:ext uri="{BB962C8B-B14F-4D97-AF65-F5344CB8AC3E}">
        <p14:creationId xmlns:p14="http://schemas.microsoft.com/office/powerpoint/2010/main" val="26572398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grpId="0" nodeType="afterEffect">
                                  <p:stCondLst>
                                    <p:cond delay="500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par>
                          <p:cTn id="12" fill="hold">
                            <p:stCondLst>
                              <p:cond delay="6000"/>
                            </p:stCondLst>
                            <p:childTnLst>
                              <p:par>
                                <p:cTn id="13" presetID="10" presetClass="entr" presetSubtype="0" fill="hold" grpId="0" nodeType="afterEffect">
                                  <p:stCondLst>
                                    <p:cond delay="500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par>
                          <p:cTn id="16" fill="hold">
                            <p:stCondLst>
                              <p:cond delay="11500"/>
                            </p:stCondLst>
                            <p:childTnLst>
                              <p:par>
                                <p:cTn id="17" presetID="10" presetClass="entr" presetSubtype="0" fill="hold" grpId="0" nodeType="afterEffect">
                                  <p:stCondLst>
                                    <p:cond delay="500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animBg="1"/>
      <p:bldP spid="3" grpId="0" animBg="1"/>
      <p:bldP spid="9"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4" name="Allow consciousness the freedom to exist in the minds of the beholders and Self-Governed BSM contracts"/>
          <p:cNvSpPr txBox="1">
            <a:spLocks noGrp="1"/>
          </p:cNvSpPr>
          <p:nvPr>
            <p:ph type="title"/>
          </p:nvPr>
        </p:nvSpPr>
        <p:spPr>
          <a:xfrm>
            <a:off x="496251" y="343129"/>
            <a:ext cx="8151495" cy="946309"/>
          </a:xfrm>
          <a:prstGeom prst="rect">
            <a:avLst/>
          </a:prstGeom>
        </p:spPr>
        <p:txBody>
          <a:bodyPr>
            <a:noAutofit/>
          </a:bodyPr>
          <a:lstStyle>
            <a:lvl1pPr defTabSz="667385">
              <a:defRPr sz="1750"/>
            </a:lvl1pPr>
          </a:lstStyle>
          <a:p>
            <a:pPr algn="ctr"/>
            <a:r>
              <a:rPr lang="en-US" sz="3200" dirty="0"/>
              <a:t>Prior to today’s lecture</a:t>
            </a:r>
          </a:p>
        </p:txBody>
      </p:sp>
      <p:sp>
        <p:nvSpPr>
          <p:cNvPr id="6" name="Allow consciousness the freedom to exist in the minds of the beholders and Self-Governed BSM contracts">
            <a:extLst>
              <a:ext uri="{FF2B5EF4-FFF2-40B4-BE49-F238E27FC236}">
                <a16:creationId xmlns:a16="http://schemas.microsoft.com/office/drawing/2014/main" id="{F110B617-9EE1-5446-8A5E-852B9D2C908F}"/>
              </a:ext>
            </a:extLst>
          </p:cNvPr>
          <p:cNvSpPr txBox="1">
            <a:spLocks/>
          </p:cNvSpPr>
          <p:nvPr/>
        </p:nvSpPr>
        <p:spPr>
          <a:xfrm>
            <a:off x="496250" y="1556864"/>
            <a:ext cx="8151495" cy="94630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defTabSz="667385" rtl="0">
              <a:lnSpc>
                <a:spcPct val="100000"/>
              </a:lnSpc>
              <a:spcBef>
                <a:spcPts val="0"/>
              </a:spcBef>
              <a:spcAft>
                <a:spcPts val="0"/>
              </a:spcAft>
              <a:buClr>
                <a:schemeClr val="dk1"/>
              </a:buClr>
              <a:buSzPts val="2800"/>
              <a:buFont typeface="Arial"/>
              <a:buNone/>
              <a:defRPr sz="175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r>
              <a:rPr lang="en-US" sz="3200" dirty="0"/>
              <a:t>All Knowledge represented by Named Functions</a:t>
            </a:r>
          </a:p>
        </p:txBody>
      </p:sp>
      <p:sp>
        <p:nvSpPr>
          <p:cNvPr id="8" name="TextBox 7">
            <a:extLst>
              <a:ext uri="{FF2B5EF4-FFF2-40B4-BE49-F238E27FC236}">
                <a16:creationId xmlns:a16="http://schemas.microsoft.com/office/drawing/2014/main" id="{3516BFE8-CEF2-4646-B525-A4FC30F8D850}"/>
              </a:ext>
            </a:extLst>
          </p:cNvPr>
          <p:cNvSpPr txBox="1"/>
          <p:nvPr/>
        </p:nvSpPr>
        <p:spPr>
          <a:xfrm>
            <a:off x="1048439" y="2728373"/>
            <a:ext cx="7047122" cy="307777"/>
          </a:xfrm>
          <a:prstGeom prst="rect">
            <a:avLst/>
          </a:prstGeom>
          <a:noFill/>
        </p:spPr>
        <p:txBody>
          <a:bodyPr wrap="none" rtlCol="0">
            <a:spAutoFit/>
          </a:bodyPr>
          <a:lstStyle/>
          <a:p>
            <a:r>
              <a:rPr lang="en-US" dirty="0"/>
              <a:t>This set of rules can be used recursively to generate an infinite amount of expressions.</a:t>
            </a:r>
            <a:endParaRPr lang="en-TW" dirty="0"/>
          </a:p>
        </p:txBody>
      </p:sp>
      <p:grpSp>
        <p:nvGrpSpPr>
          <p:cNvPr id="9" name="Group 8">
            <a:extLst>
              <a:ext uri="{FF2B5EF4-FFF2-40B4-BE49-F238E27FC236}">
                <a16:creationId xmlns:a16="http://schemas.microsoft.com/office/drawing/2014/main" id="{75A97567-FB75-6346-88A8-6F5C7090846F}"/>
              </a:ext>
            </a:extLst>
          </p:cNvPr>
          <p:cNvGrpSpPr/>
          <p:nvPr/>
        </p:nvGrpSpPr>
        <p:grpSpPr>
          <a:xfrm>
            <a:off x="1674307" y="3175041"/>
            <a:ext cx="5795379" cy="1625330"/>
            <a:chOff x="1929239" y="2947810"/>
            <a:chExt cx="5795379" cy="1625330"/>
          </a:xfrm>
        </p:grpSpPr>
        <p:sp>
          <p:nvSpPr>
            <p:cNvPr id="10" name="Oval 9">
              <a:extLst>
                <a:ext uri="{FF2B5EF4-FFF2-40B4-BE49-F238E27FC236}">
                  <a16:creationId xmlns:a16="http://schemas.microsoft.com/office/drawing/2014/main" id="{CEAC2435-F71F-E348-85B2-EE02D80D1EDA}"/>
                </a:ext>
              </a:extLst>
            </p:cNvPr>
            <p:cNvSpPr/>
            <p:nvPr/>
          </p:nvSpPr>
          <p:spPr>
            <a:xfrm>
              <a:off x="1929239" y="3786139"/>
              <a:ext cx="384048" cy="384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nvGrpSpPr>
            <p:cNvPr id="11" name="Group 10">
              <a:extLst>
                <a:ext uri="{FF2B5EF4-FFF2-40B4-BE49-F238E27FC236}">
                  <a16:creationId xmlns:a16="http://schemas.microsoft.com/office/drawing/2014/main" id="{89C4795A-F07A-0A4B-A1AB-C250F643455D}"/>
                </a:ext>
              </a:extLst>
            </p:cNvPr>
            <p:cNvGrpSpPr/>
            <p:nvPr/>
          </p:nvGrpSpPr>
          <p:grpSpPr>
            <a:xfrm>
              <a:off x="7340570" y="2947810"/>
              <a:ext cx="384048" cy="384048"/>
              <a:chOff x="6854952" y="3657600"/>
              <a:chExt cx="384048" cy="384048"/>
            </a:xfrm>
          </p:grpSpPr>
          <p:sp>
            <p:nvSpPr>
              <p:cNvPr id="34" name="Oval 33">
                <a:extLst>
                  <a:ext uri="{FF2B5EF4-FFF2-40B4-BE49-F238E27FC236}">
                    <a16:creationId xmlns:a16="http://schemas.microsoft.com/office/drawing/2014/main" id="{A1A7E6C7-2D0D-8B44-AE03-999A12D86E44}"/>
                  </a:ext>
                </a:extLst>
              </p:cNvPr>
              <p:cNvSpPr/>
              <p:nvPr/>
            </p:nvSpPr>
            <p:spPr>
              <a:xfrm>
                <a:off x="6854952" y="3657600"/>
                <a:ext cx="384048" cy="3840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35" name="Oval 34">
                <a:extLst>
                  <a:ext uri="{FF2B5EF4-FFF2-40B4-BE49-F238E27FC236}">
                    <a16:creationId xmlns:a16="http://schemas.microsoft.com/office/drawing/2014/main" id="{E3A665AD-6CBA-9748-B933-C6567AFF7D0A}"/>
                  </a:ext>
                </a:extLst>
              </p:cNvPr>
              <p:cNvSpPr/>
              <p:nvPr/>
            </p:nvSpPr>
            <p:spPr>
              <a:xfrm>
                <a:off x="6970776" y="3773424"/>
                <a:ext cx="152400" cy="1524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sp>
          <p:nvSpPr>
            <p:cNvPr id="12" name="Rounded Rectangle 11">
              <a:extLst>
                <a:ext uri="{FF2B5EF4-FFF2-40B4-BE49-F238E27FC236}">
                  <a16:creationId xmlns:a16="http://schemas.microsoft.com/office/drawing/2014/main" id="{AFC4C84D-5F7F-0E48-B4BB-4B68F23E3031}"/>
                </a:ext>
              </a:extLst>
            </p:cNvPr>
            <p:cNvSpPr/>
            <p:nvPr/>
          </p:nvSpPr>
          <p:spPr>
            <a:xfrm>
              <a:off x="3817620" y="3008096"/>
              <a:ext cx="1508760"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Variable</a:t>
              </a:r>
            </a:p>
          </p:txBody>
        </p:sp>
        <p:sp>
          <p:nvSpPr>
            <p:cNvPr id="13" name="Rounded Rectangle 12">
              <a:extLst>
                <a:ext uri="{FF2B5EF4-FFF2-40B4-BE49-F238E27FC236}">
                  <a16:creationId xmlns:a16="http://schemas.microsoft.com/office/drawing/2014/main" id="{7AE08A94-52DF-5A4D-9B38-7360FC5B602F}"/>
                </a:ext>
              </a:extLst>
            </p:cNvPr>
            <p:cNvSpPr/>
            <p:nvPr/>
          </p:nvSpPr>
          <p:spPr>
            <a:xfrm>
              <a:off x="2947373" y="3511819"/>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Expression1</a:t>
              </a:r>
            </a:p>
          </p:txBody>
        </p:sp>
        <p:sp>
          <p:nvSpPr>
            <p:cNvPr id="14" name="Rounded Rectangle 13">
              <a:extLst>
                <a:ext uri="{FF2B5EF4-FFF2-40B4-BE49-F238E27FC236}">
                  <a16:creationId xmlns:a16="http://schemas.microsoft.com/office/drawing/2014/main" id="{750839D8-A246-CF49-BDED-9D68562986BA}"/>
                </a:ext>
              </a:extLst>
            </p:cNvPr>
            <p:cNvSpPr/>
            <p:nvPr/>
          </p:nvSpPr>
          <p:spPr>
            <a:xfrm>
              <a:off x="4750805" y="3510346"/>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Expression2</a:t>
              </a:r>
            </a:p>
          </p:txBody>
        </p:sp>
        <p:cxnSp>
          <p:nvCxnSpPr>
            <p:cNvPr id="15" name="Straight Arrow Connector 14">
              <a:extLst>
                <a:ext uri="{FF2B5EF4-FFF2-40B4-BE49-F238E27FC236}">
                  <a16:creationId xmlns:a16="http://schemas.microsoft.com/office/drawing/2014/main" id="{6659FD7C-96E8-5846-A3D3-91D22E144247}"/>
                </a:ext>
              </a:extLst>
            </p:cNvPr>
            <p:cNvCxnSpPr>
              <a:cxnSpLocks/>
              <a:stCxn id="10" idx="7"/>
              <a:endCxn id="13" idx="1"/>
            </p:cNvCxnSpPr>
            <p:nvPr/>
          </p:nvCxnSpPr>
          <p:spPr>
            <a:xfrm flipV="1">
              <a:off x="2257044" y="3644407"/>
              <a:ext cx="690329" cy="1979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35D7A8CA-79AD-2145-B320-084448A4C886}"/>
                </a:ext>
              </a:extLst>
            </p:cNvPr>
            <p:cNvCxnSpPr>
              <a:cxnSpLocks/>
              <a:stCxn id="10" idx="0"/>
              <a:endCxn id="12" idx="1"/>
            </p:cNvCxnSpPr>
            <p:nvPr/>
          </p:nvCxnSpPr>
          <p:spPr>
            <a:xfrm flipV="1">
              <a:off x="2121263" y="3140684"/>
              <a:ext cx="1696357" cy="6454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BA115D21-73AE-8D4F-9FB1-56036FB066E5}"/>
                </a:ext>
              </a:extLst>
            </p:cNvPr>
            <p:cNvCxnSpPr>
              <a:cxnSpLocks/>
              <a:stCxn id="12" idx="3"/>
              <a:endCxn id="34" idx="2"/>
            </p:cNvCxnSpPr>
            <p:nvPr/>
          </p:nvCxnSpPr>
          <p:spPr>
            <a:xfrm flipV="1">
              <a:off x="5326380" y="3139834"/>
              <a:ext cx="2014190" cy="8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E8214ACE-F6FB-0D49-B3E9-B2DF1F33D0C9}"/>
                </a:ext>
              </a:extLst>
            </p:cNvPr>
            <p:cNvCxnSpPr>
              <a:cxnSpLocks/>
              <a:stCxn id="13" idx="3"/>
              <a:endCxn id="14" idx="1"/>
            </p:cNvCxnSpPr>
            <p:nvPr/>
          </p:nvCxnSpPr>
          <p:spPr>
            <a:xfrm flipV="1">
              <a:off x="4222286" y="3642934"/>
              <a:ext cx="528519" cy="14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8484FA32-2D43-2046-B37F-EF7DFC3CB2DC}"/>
                </a:ext>
              </a:extLst>
            </p:cNvPr>
            <p:cNvCxnSpPr>
              <a:cxnSpLocks/>
              <a:stCxn id="14" idx="3"/>
              <a:endCxn id="27" idx="1"/>
            </p:cNvCxnSpPr>
            <p:nvPr/>
          </p:nvCxnSpPr>
          <p:spPr>
            <a:xfrm>
              <a:off x="6025718" y="3642934"/>
              <a:ext cx="825650" cy="1994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Rounded Rectangle 19">
              <a:extLst>
                <a:ext uri="{FF2B5EF4-FFF2-40B4-BE49-F238E27FC236}">
                  <a16:creationId xmlns:a16="http://schemas.microsoft.com/office/drawing/2014/main" id="{CB797115-4132-4546-984C-6EFE7B84F6F9}"/>
                </a:ext>
              </a:extLst>
            </p:cNvPr>
            <p:cNvSpPr/>
            <p:nvPr/>
          </p:nvSpPr>
          <p:spPr>
            <a:xfrm>
              <a:off x="3448871" y="3850350"/>
              <a:ext cx="950976"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Variable</a:t>
              </a:r>
            </a:p>
          </p:txBody>
        </p:sp>
        <p:sp>
          <p:nvSpPr>
            <p:cNvPr id="21" name="Rounded Rectangle 20">
              <a:extLst>
                <a:ext uri="{FF2B5EF4-FFF2-40B4-BE49-F238E27FC236}">
                  <a16:creationId xmlns:a16="http://schemas.microsoft.com/office/drawing/2014/main" id="{2893D1DE-C369-0546-9E05-6F8BEE9C007B}"/>
                </a:ext>
              </a:extLst>
            </p:cNvPr>
            <p:cNvSpPr/>
            <p:nvPr/>
          </p:nvSpPr>
          <p:spPr>
            <a:xfrm>
              <a:off x="4750805" y="3852992"/>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Expression</a:t>
              </a:r>
            </a:p>
          </p:txBody>
        </p:sp>
        <p:cxnSp>
          <p:nvCxnSpPr>
            <p:cNvPr id="22" name="Straight Arrow Connector 21">
              <a:extLst>
                <a:ext uri="{FF2B5EF4-FFF2-40B4-BE49-F238E27FC236}">
                  <a16:creationId xmlns:a16="http://schemas.microsoft.com/office/drawing/2014/main" id="{F0392436-4990-6440-A1E6-550EB2065D4D}"/>
                </a:ext>
              </a:extLst>
            </p:cNvPr>
            <p:cNvCxnSpPr>
              <a:cxnSpLocks/>
              <a:stCxn id="20" idx="3"/>
              <a:endCxn id="21" idx="1"/>
            </p:cNvCxnSpPr>
            <p:nvPr/>
          </p:nvCxnSpPr>
          <p:spPr>
            <a:xfrm>
              <a:off x="4399847" y="3982938"/>
              <a:ext cx="350958" cy="26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id="{8BD96D90-8317-0241-83C4-5DD40F489A75}"/>
                </a:ext>
              </a:extLst>
            </p:cNvPr>
            <p:cNvGrpSpPr/>
            <p:nvPr/>
          </p:nvGrpSpPr>
          <p:grpSpPr>
            <a:xfrm>
              <a:off x="2947373" y="4235049"/>
              <a:ext cx="3078345" cy="338091"/>
              <a:chOff x="2907647" y="3370617"/>
              <a:chExt cx="3078345" cy="338091"/>
            </a:xfrm>
          </p:grpSpPr>
          <p:sp>
            <p:nvSpPr>
              <p:cNvPr id="32" name="Rounded Rectangle 31">
                <a:extLst>
                  <a:ext uri="{FF2B5EF4-FFF2-40B4-BE49-F238E27FC236}">
                    <a16:creationId xmlns:a16="http://schemas.microsoft.com/office/drawing/2014/main" id="{119DB04E-C70A-DE45-9FD8-5E43CC2F0FD4}"/>
                  </a:ext>
                </a:extLst>
              </p:cNvPr>
              <p:cNvSpPr/>
              <p:nvPr/>
            </p:nvSpPr>
            <p:spPr>
              <a:xfrm>
                <a:off x="2907647" y="3370617"/>
                <a:ext cx="3078345" cy="33809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                           )</a:t>
                </a:r>
              </a:p>
            </p:txBody>
          </p:sp>
          <p:sp>
            <p:nvSpPr>
              <p:cNvPr id="33" name="Rounded Rectangle 32">
                <a:extLst>
                  <a:ext uri="{FF2B5EF4-FFF2-40B4-BE49-F238E27FC236}">
                    <a16:creationId xmlns:a16="http://schemas.microsoft.com/office/drawing/2014/main" id="{4B3845D0-73C5-844E-A28F-F232A2017989}"/>
                  </a:ext>
                </a:extLst>
              </p:cNvPr>
              <p:cNvSpPr/>
              <p:nvPr/>
            </p:nvSpPr>
            <p:spPr>
              <a:xfrm>
                <a:off x="3861355" y="3407074"/>
                <a:ext cx="1170929"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Expression</a:t>
                </a:r>
              </a:p>
            </p:txBody>
          </p:sp>
        </p:grpSp>
        <p:sp>
          <p:nvSpPr>
            <p:cNvPr id="24" name="Rounded Rectangle 23">
              <a:extLst>
                <a:ext uri="{FF2B5EF4-FFF2-40B4-BE49-F238E27FC236}">
                  <a16:creationId xmlns:a16="http://schemas.microsoft.com/office/drawing/2014/main" id="{3B1E29E5-F259-2546-ADCA-46A38812AB07}"/>
                </a:ext>
              </a:extLst>
            </p:cNvPr>
            <p:cNvSpPr/>
            <p:nvPr/>
          </p:nvSpPr>
          <p:spPr>
            <a:xfrm>
              <a:off x="2947373" y="3849344"/>
              <a:ext cx="342900"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800" dirty="0">
                  <a:solidFill>
                    <a:schemeClr val="tx1"/>
                  </a:solidFill>
                </a:rPr>
                <a:t>𝜆</a:t>
              </a:r>
            </a:p>
          </p:txBody>
        </p:sp>
        <p:cxnSp>
          <p:nvCxnSpPr>
            <p:cNvPr id="25" name="Straight Arrow Connector 24">
              <a:extLst>
                <a:ext uri="{FF2B5EF4-FFF2-40B4-BE49-F238E27FC236}">
                  <a16:creationId xmlns:a16="http://schemas.microsoft.com/office/drawing/2014/main" id="{A5AF0977-4796-AA4B-A0A1-63FC61F1FEF5}"/>
                </a:ext>
              </a:extLst>
            </p:cNvPr>
            <p:cNvCxnSpPr>
              <a:cxnSpLocks/>
              <a:stCxn id="24" idx="3"/>
              <a:endCxn id="20" idx="1"/>
            </p:cNvCxnSpPr>
            <p:nvPr/>
          </p:nvCxnSpPr>
          <p:spPr>
            <a:xfrm>
              <a:off x="3290273" y="3981932"/>
              <a:ext cx="158598" cy="10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A8C1D822-2FC0-7542-A192-D79E3A223D9C}"/>
                </a:ext>
              </a:extLst>
            </p:cNvPr>
            <p:cNvCxnSpPr>
              <a:cxnSpLocks/>
              <a:stCxn id="21" idx="3"/>
              <a:endCxn id="27" idx="2"/>
            </p:cNvCxnSpPr>
            <p:nvPr/>
          </p:nvCxnSpPr>
          <p:spPr>
            <a:xfrm flipV="1">
              <a:off x="6025718" y="3978163"/>
              <a:ext cx="769407" cy="74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A2D9AA34-2C22-8B41-B02F-9C965FE14F40}"/>
                </a:ext>
              </a:extLst>
            </p:cNvPr>
            <p:cNvSpPr/>
            <p:nvPr/>
          </p:nvSpPr>
          <p:spPr>
            <a:xfrm>
              <a:off x="6795125" y="3786139"/>
              <a:ext cx="384048" cy="384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cxnSp>
          <p:nvCxnSpPr>
            <p:cNvPr id="28" name="Straight Arrow Connector 27">
              <a:extLst>
                <a:ext uri="{FF2B5EF4-FFF2-40B4-BE49-F238E27FC236}">
                  <a16:creationId xmlns:a16="http://schemas.microsoft.com/office/drawing/2014/main" id="{6C6E3436-D5B0-604E-845F-5E0AA32EC9CA}"/>
                </a:ext>
              </a:extLst>
            </p:cNvPr>
            <p:cNvCxnSpPr>
              <a:cxnSpLocks/>
              <a:stCxn id="32" idx="3"/>
              <a:endCxn id="27" idx="3"/>
            </p:cNvCxnSpPr>
            <p:nvPr/>
          </p:nvCxnSpPr>
          <p:spPr>
            <a:xfrm flipV="1">
              <a:off x="6025718" y="4113944"/>
              <a:ext cx="825650" cy="290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775833E9-2C52-EF47-8E3D-DF2D154CE3F8}"/>
                </a:ext>
              </a:extLst>
            </p:cNvPr>
            <p:cNvCxnSpPr>
              <a:cxnSpLocks/>
              <a:stCxn id="10" idx="6"/>
              <a:endCxn id="24" idx="1"/>
            </p:cNvCxnSpPr>
            <p:nvPr/>
          </p:nvCxnSpPr>
          <p:spPr>
            <a:xfrm>
              <a:off x="2313287" y="3978163"/>
              <a:ext cx="634086" cy="37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467B4D5-F6BD-E243-BBD4-5D36FFA1E6A6}"/>
                </a:ext>
              </a:extLst>
            </p:cNvPr>
            <p:cNvCxnSpPr>
              <a:cxnSpLocks/>
              <a:stCxn id="10" idx="5"/>
              <a:endCxn id="32" idx="1"/>
            </p:cNvCxnSpPr>
            <p:nvPr/>
          </p:nvCxnSpPr>
          <p:spPr>
            <a:xfrm>
              <a:off x="2257044" y="4113944"/>
              <a:ext cx="690329" cy="290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Elbow Connector 30">
              <a:extLst>
                <a:ext uri="{FF2B5EF4-FFF2-40B4-BE49-F238E27FC236}">
                  <a16:creationId xmlns:a16="http://schemas.microsoft.com/office/drawing/2014/main" id="{E9275DC0-216B-BC4E-B133-F8A5F1B43A09}"/>
                </a:ext>
              </a:extLst>
            </p:cNvPr>
            <p:cNvCxnSpPr>
              <a:cxnSpLocks/>
              <a:stCxn id="27" idx="6"/>
              <a:endCxn id="10" idx="2"/>
            </p:cNvCxnSpPr>
            <p:nvPr/>
          </p:nvCxnSpPr>
          <p:spPr>
            <a:xfrm flipH="1">
              <a:off x="1929239" y="3978163"/>
              <a:ext cx="5249934" cy="12700"/>
            </a:xfrm>
            <a:prstGeom prst="bentConnector5">
              <a:avLst>
                <a:gd name="adj1" fmla="val -4354"/>
                <a:gd name="adj2" fmla="val 6336000"/>
                <a:gd name="adj3" fmla="val 104354"/>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3" name="Slide Number Placeholder 2">
            <a:extLst>
              <a:ext uri="{FF2B5EF4-FFF2-40B4-BE49-F238E27FC236}">
                <a16:creationId xmlns:a16="http://schemas.microsoft.com/office/drawing/2014/main" id="{C9B5DF9A-45B2-F943-8E9C-1FAD7A09677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a:t>
            </a:fld>
            <a:endParaRPr lang="en" dirty="0"/>
          </a:p>
        </p:txBody>
      </p:sp>
    </p:spTree>
    <p:extLst>
      <p:ext uri="{BB962C8B-B14F-4D97-AF65-F5344CB8AC3E}">
        <p14:creationId xmlns:p14="http://schemas.microsoft.com/office/powerpoint/2010/main" val="19287437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标题 1">
            <a:extLst>
              <a:ext uri="{FF2B5EF4-FFF2-40B4-BE49-F238E27FC236}">
                <a16:creationId xmlns:a16="http://schemas.microsoft.com/office/drawing/2014/main" id="{CA2F5D6A-C287-4D44-AD59-586656FE0D13}"/>
              </a:ext>
            </a:extLst>
          </p:cNvPr>
          <p:cNvSpPr>
            <a:spLocks noGrp="1"/>
          </p:cNvSpPr>
          <p:nvPr>
            <p:ph type="title"/>
          </p:nvPr>
        </p:nvSpPr>
        <p:spPr>
          <a:xfrm>
            <a:off x="1253912" y="75882"/>
            <a:ext cx="6238041" cy="638200"/>
          </a:xfrm>
        </p:spPr>
        <p:txBody>
          <a:bodyPr>
            <a:noAutofit/>
          </a:bodyPr>
          <a:lstStyle/>
          <a:p>
            <a:r>
              <a:rPr lang="en-US" altLang="zh-CN" sz="2100" dirty="0"/>
              <a:t>Matching </a:t>
            </a:r>
            <a:r>
              <a:rPr lang="zh-CN" altLang="en-US" sz="2100" dirty="0"/>
              <a:t>𝝁</a:t>
            </a:r>
            <a:r>
              <a:rPr lang="en-US" altLang="zh-CN" sz="2100" dirty="0"/>
              <a:t>-Logic as unifying semantic foundation</a:t>
            </a:r>
            <a:endParaRPr lang="zh-CN" altLang="en-US" sz="2100" dirty="0"/>
          </a:p>
        </p:txBody>
      </p:sp>
      <p:grpSp>
        <p:nvGrpSpPr>
          <p:cNvPr id="6" name="Group 5">
            <a:extLst>
              <a:ext uri="{FF2B5EF4-FFF2-40B4-BE49-F238E27FC236}">
                <a16:creationId xmlns:a16="http://schemas.microsoft.com/office/drawing/2014/main" id="{F860F8C3-8556-7244-B967-FD9BAF6BCD5E}"/>
              </a:ext>
            </a:extLst>
          </p:cNvPr>
          <p:cNvGrpSpPr/>
          <p:nvPr/>
        </p:nvGrpSpPr>
        <p:grpSpPr>
          <a:xfrm>
            <a:off x="1713296" y="828003"/>
            <a:ext cx="5325701" cy="3661541"/>
            <a:chOff x="1515718" y="897660"/>
            <a:chExt cx="6108278" cy="4159544"/>
          </a:xfrm>
        </p:grpSpPr>
        <p:pic>
          <p:nvPicPr>
            <p:cNvPr id="40" name="图片 39" descr="图片包含 文字, 地图&#10;&#10;描述已自动生成">
              <a:extLst>
                <a:ext uri="{FF2B5EF4-FFF2-40B4-BE49-F238E27FC236}">
                  <a16:creationId xmlns:a16="http://schemas.microsoft.com/office/drawing/2014/main" id="{28371195-32F6-469F-93A1-4034CB56DC71}"/>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515718" y="897660"/>
              <a:ext cx="6108278" cy="4159544"/>
            </a:xfrm>
            <a:prstGeom prst="rect">
              <a:avLst/>
            </a:prstGeom>
          </p:spPr>
        </p:pic>
        <p:sp>
          <p:nvSpPr>
            <p:cNvPr id="4" name="矩形 3">
              <a:extLst>
                <a:ext uri="{FF2B5EF4-FFF2-40B4-BE49-F238E27FC236}">
                  <a16:creationId xmlns:a16="http://schemas.microsoft.com/office/drawing/2014/main" id="{179FAD50-F87E-42D0-B910-837332F7B9BE}"/>
                </a:ext>
              </a:extLst>
            </p:cNvPr>
            <p:cNvSpPr/>
            <p:nvPr/>
          </p:nvSpPr>
          <p:spPr>
            <a:xfrm>
              <a:off x="3255264" y="2336292"/>
              <a:ext cx="772668" cy="288036"/>
            </a:xfrm>
            <a:prstGeom prst="rect">
              <a:avLst/>
            </a:prstGeom>
            <a:solidFill>
              <a:schemeClr val="accent6">
                <a:lumMod val="20000"/>
                <a:lumOff val="80000"/>
                <a:alpha val="32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sz="1050"/>
            </a:p>
          </p:txBody>
        </p:sp>
        <p:sp>
          <p:nvSpPr>
            <p:cNvPr id="5" name="矩形 4">
              <a:extLst>
                <a:ext uri="{FF2B5EF4-FFF2-40B4-BE49-F238E27FC236}">
                  <a16:creationId xmlns:a16="http://schemas.microsoft.com/office/drawing/2014/main" id="{E2F579F2-BE42-41E2-82AB-7C9A303A5853}"/>
                </a:ext>
              </a:extLst>
            </p:cNvPr>
            <p:cNvSpPr/>
            <p:nvPr/>
          </p:nvSpPr>
          <p:spPr>
            <a:xfrm>
              <a:off x="3590449" y="2718911"/>
              <a:ext cx="772668" cy="288036"/>
            </a:xfrm>
            <a:prstGeom prst="rect">
              <a:avLst/>
            </a:prstGeom>
            <a:solidFill>
              <a:schemeClr val="accent6">
                <a:lumMod val="20000"/>
                <a:lumOff val="80000"/>
                <a:alpha val="32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sz="1050"/>
            </a:p>
          </p:txBody>
        </p:sp>
        <p:sp>
          <p:nvSpPr>
            <p:cNvPr id="26" name="矩形 25">
              <a:extLst>
                <a:ext uri="{FF2B5EF4-FFF2-40B4-BE49-F238E27FC236}">
                  <a16:creationId xmlns:a16="http://schemas.microsoft.com/office/drawing/2014/main" id="{42BA5A59-028B-471D-9752-D4EA64AA3797}"/>
                </a:ext>
              </a:extLst>
            </p:cNvPr>
            <p:cNvSpPr/>
            <p:nvPr/>
          </p:nvSpPr>
          <p:spPr>
            <a:xfrm>
              <a:off x="4006215" y="3178969"/>
              <a:ext cx="1031558" cy="288036"/>
            </a:xfrm>
            <a:prstGeom prst="rect">
              <a:avLst/>
            </a:prstGeom>
            <a:solidFill>
              <a:schemeClr val="accent1">
                <a:lumMod val="20000"/>
                <a:lumOff val="80000"/>
                <a:alpha val="32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sz="1050"/>
            </a:p>
          </p:txBody>
        </p:sp>
        <p:sp>
          <p:nvSpPr>
            <p:cNvPr id="27" name="矩形 26">
              <a:extLst>
                <a:ext uri="{FF2B5EF4-FFF2-40B4-BE49-F238E27FC236}">
                  <a16:creationId xmlns:a16="http://schemas.microsoft.com/office/drawing/2014/main" id="{365F5F4A-880B-4BE9-A2F7-9329261D35AE}"/>
                </a:ext>
              </a:extLst>
            </p:cNvPr>
            <p:cNvSpPr/>
            <p:nvPr/>
          </p:nvSpPr>
          <p:spPr>
            <a:xfrm>
              <a:off x="5452110" y="2571750"/>
              <a:ext cx="1237298" cy="288036"/>
            </a:xfrm>
            <a:prstGeom prst="rect">
              <a:avLst/>
            </a:prstGeom>
            <a:solidFill>
              <a:schemeClr val="accent6">
                <a:lumMod val="20000"/>
                <a:lumOff val="80000"/>
                <a:alpha val="32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sz="1050"/>
            </a:p>
          </p:txBody>
        </p:sp>
        <p:sp>
          <p:nvSpPr>
            <p:cNvPr id="28" name="矩形 27">
              <a:extLst>
                <a:ext uri="{FF2B5EF4-FFF2-40B4-BE49-F238E27FC236}">
                  <a16:creationId xmlns:a16="http://schemas.microsoft.com/office/drawing/2014/main" id="{A13E068F-3244-4436-8583-216F3747AC6E}"/>
                </a:ext>
              </a:extLst>
            </p:cNvPr>
            <p:cNvSpPr/>
            <p:nvPr/>
          </p:nvSpPr>
          <p:spPr>
            <a:xfrm>
              <a:off x="6660833" y="3006947"/>
              <a:ext cx="930116" cy="288036"/>
            </a:xfrm>
            <a:prstGeom prst="rect">
              <a:avLst/>
            </a:prstGeom>
            <a:solidFill>
              <a:schemeClr val="accent6">
                <a:lumMod val="20000"/>
                <a:lumOff val="80000"/>
                <a:alpha val="32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sz="1050"/>
            </a:p>
          </p:txBody>
        </p:sp>
        <p:sp>
          <p:nvSpPr>
            <p:cNvPr id="29" name="矩形 28">
              <a:extLst>
                <a:ext uri="{FF2B5EF4-FFF2-40B4-BE49-F238E27FC236}">
                  <a16:creationId xmlns:a16="http://schemas.microsoft.com/office/drawing/2014/main" id="{F113B356-916B-44AF-B19F-7A7B33148C4D}"/>
                </a:ext>
              </a:extLst>
            </p:cNvPr>
            <p:cNvSpPr/>
            <p:nvPr/>
          </p:nvSpPr>
          <p:spPr>
            <a:xfrm>
              <a:off x="5242084" y="3723323"/>
              <a:ext cx="1237298" cy="288036"/>
            </a:xfrm>
            <a:prstGeom prst="rect">
              <a:avLst/>
            </a:prstGeom>
            <a:solidFill>
              <a:schemeClr val="accent6">
                <a:lumMod val="20000"/>
                <a:lumOff val="80000"/>
                <a:alpha val="32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sz="1050"/>
            </a:p>
          </p:txBody>
        </p:sp>
        <p:sp>
          <p:nvSpPr>
            <p:cNvPr id="30" name="矩形 29">
              <a:extLst>
                <a:ext uri="{FF2B5EF4-FFF2-40B4-BE49-F238E27FC236}">
                  <a16:creationId xmlns:a16="http://schemas.microsoft.com/office/drawing/2014/main" id="{5182FCFC-E422-44F3-8E52-A3C51722013D}"/>
                </a:ext>
              </a:extLst>
            </p:cNvPr>
            <p:cNvSpPr/>
            <p:nvPr/>
          </p:nvSpPr>
          <p:spPr>
            <a:xfrm>
              <a:off x="3227546" y="3941922"/>
              <a:ext cx="1237298" cy="275749"/>
            </a:xfrm>
            <a:prstGeom prst="rect">
              <a:avLst/>
            </a:prstGeom>
            <a:solidFill>
              <a:schemeClr val="accent1">
                <a:lumMod val="20000"/>
                <a:lumOff val="80000"/>
                <a:alpha val="32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sz="1050"/>
            </a:p>
          </p:txBody>
        </p:sp>
        <p:sp>
          <p:nvSpPr>
            <p:cNvPr id="31" name="矩形 30">
              <a:extLst>
                <a:ext uri="{FF2B5EF4-FFF2-40B4-BE49-F238E27FC236}">
                  <a16:creationId xmlns:a16="http://schemas.microsoft.com/office/drawing/2014/main" id="{1915A39B-6CDF-4761-B462-5977AA57FF77}"/>
                </a:ext>
              </a:extLst>
            </p:cNvPr>
            <p:cNvSpPr/>
            <p:nvPr/>
          </p:nvSpPr>
          <p:spPr>
            <a:xfrm>
              <a:off x="1515718" y="4346258"/>
              <a:ext cx="1244627" cy="284321"/>
            </a:xfrm>
            <a:prstGeom prst="rect">
              <a:avLst/>
            </a:prstGeom>
            <a:solidFill>
              <a:schemeClr val="accent4">
                <a:lumMod val="20000"/>
                <a:lumOff val="80000"/>
                <a:alpha val="32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sz="1050"/>
            </a:p>
          </p:txBody>
        </p:sp>
        <p:sp>
          <p:nvSpPr>
            <p:cNvPr id="32" name="矩形 31">
              <a:extLst>
                <a:ext uri="{FF2B5EF4-FFF2-40B4-BE49-F238E27FC236}">
                  <a16:creationId xmlns:a16="http://schemas.microsoft.com/office/drawing/2014/main" id="{18EADDF7-4B6C-491D-B064-D02D770C52B7}"/>
                </a:ext>
              </a:extLst>
            </p:cNvPr>
            <p:cNvSpPr/>
            <p:nvPr/>
          </p:nvSpPr>
          <p:spPr>
            <a:xfrm>
              <a:off x="6379369" y="4346258"/>
              <a:ext cx="1244627" cy="284321"/>
            </a:xfrm>
            <a:prstGeom prst="rect">
              <a:avLst/>
            </a:prstGeom>
            <a:solidFill>
              <a:schemeClr val="accent6">
                <a:lumMod val="20000"/>
                <a:lumOff val="80000"/>
                <a:alpha val="32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sz="1050"/>
            </a:p>
          </p:txBody>
        </p:sp>
        <p:sp>
          <p:nvSpPr>
            <p:cNvPr id="33" name="矩形 32">
              <a:extLst>
                <a:ext uri="{FF2B5EF4-FFF2-40B4-BE49-F238E27FC236}">
                  <a16:creationId xmlns:a16="http://schemas.microsoft.com/office/drawing/2014/main" id="{2F58B3D8-8B31-4A43-B667-1D08CCEF8A2A}"/>
                </a:ext>
              </a:extLst>
            </p:cNvPr>
            <p:cNvSpPr/>
            <p:nvPr/>
          </p:nvSpPr>
          <p:spPr>
            <a:xfrm>
              <a:off x="4027932" y="4781455"/>
              <a:ext cx="1237298" cy="275749"/>
            </a:xfrm>
            <a:prstGeom prst="rect">
              <a:avLst/>
            </a:prstGeom>
            <a:solidFill>
              <a:schemeClr val="accent4">
                <a:lumMod val="20000"/>
                <a:lumOff val="80000"/>
                <a:alpha val="32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sz="1050"/>
            </a:p>
          </p:txBody>
        </p:sp>
        <p:sp>
          <p:nvSpPr>
            <p:cNvPr id="34" name="矩形 33">
              <a:extLst>
                <a:ext uri="{FF2B5EF4-FFF2-40B4-BE49-F238E27FC236}">
                  <a16:creationId xmlns:a16="http://schemas.microsoft.com/office/drawing/2014/main" id="{2D6C12C5-DF65-4331-9363-6746FD83B093}"/>
                </a:ext>
              </a:extLst>
            </p:cNvPr>
            <p:cNvSpPr/>
            <p:nvPr/>
          </p:nvSpPr>
          <p:spPr>
            <a:xfrm>
              <a:off x="1515718" y="1521619"/>
              <a:ext cx="1244627" cy="284321"/>
            </a:xfrm>
            <a:prstGeom prst="rect">
              <a:avLst/>
            </a:prstGeom>
            <a:solidFill>
              <a:schemeClr val="accent4">
                <a:lumMod val="20000"/>
                <a:lumOff val="80000"/>
                <a:alpha val="32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sz="1050"/>
            </a:p>
          </p:txBody>
        </p:sp>
        <p:sp>
          <p:nvSpPr>
            <p:cNvPr id="35" name="矩形 34">
              <a:extLst>
                <a:ext uri="{FF2B5EF4-FFF2-40B4-BE49-F238E27FC236}">
                  <a16:creationId xmlns:a16="http://schemas.microsoft.com/office/drawing/2014/main" id="{D5988A72-D282-482D-9317-2DBBDC93DD67}"/>
                </a:ext>
              </a:extLst>
            </p:cNvPr>
            <p:cNvSpPr/>
            <p:nvPr/>
          </p:nvSpPr>
          <p:spPr>
            <a:xfrm>
              <a:off x="2348865" y="1953102"/>
              <a:ext cx="1237298" cy="284321"/>
            </a:xfrm>
            <a:prstGeom prst="rect">
              <a:avLst/>
            </a:prstGeom>
            <a:solidFill>
              <a:schemeClr val="accent1">
                <a:lumMod val="20000"/>
                <a:lumOff val="80000"/>
                <a:alpha val="32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sz="1050"/>
            </a:p>
          </p:txBody>
        </p:sp>
        <p:sp>
          <p:nvSpPr>
            <p:cNvPr id="36" name="矩形 35">
              <a:extLst>
                <a:ext uri="{FF2B5EF4-FFF2-40B4-BE49-F238E27FC236}">
                  <a16:creationId xmlns:a16="http://schemas.microsoft.com/office/drawing/2014/main" id="{CB689E0A-422B-46AB-A240-9DBA59D9F25F}"/>
                </a:ext>
              </a:extLst>
            </p:cNvPr>
            <p:cNvSpPr/>
            <p:nvPr/>
          </p:nvSpPr>
          <p:spPr>
            <a:xfrm>
              <a:off x="3797618" y="1571626"/>
              <a:ext cx="1135856" cy="284321"/>
            </a:xfrm>
            <a:prstGeom prst="rect">
              <a:avLst/>
            </a:prstGeom>
            <a:solidFill>
              <a:schemeClr val="accent6">
                <a:lumMod val="20000"/>
                <a:lumOff val="80000"/>
                <a:alpha val="32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sz="1050"/>
            </a:p>
          </p:txBody>
        </p:sp>
        <p:sp>
          <p:nvSpPr>
            <p:cNvPr id="37" name="矩形 36">
              <a:extLst>
                <a:ext uri="{FF2B5EF4-FFF2-40B4-BE49-F238E27FC236}">
                  <a16:creationId xmlns:a16="http://schemas.microsoft.com/office/drawing/2014/main" id="{E80BF7C3-35FD-4303-A140-CD82CD6A06C9}"/>
                </a:ext>
              </a:extLst>
            </p:cNvPr>
            <p:cNvSpPr/>
            <p:nvPr/>
          </p:nvSpPr>
          <p:spPr>
            <a:xfrm>
              <a:off x="4006215" y="897660"/>
              <a:ext cx="1235869" cy="291338"/>
            </a:xfrm>
            <a:prstGeom prst="rect">
              <a:avLst/>
            </a:prstGeom>
            <a:solidFill>
              <a:schemeClr val="accent4">
                <a:lumMod val="20000"/>
                <a:lumOff val="80000"/>
                <a:alpha val="32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sz="1050"/>
            </a:p>
          </p:txBody>
        </p:sp>
        <p:sp>
          <p:nvSpPr>
            <p:cNvPr id="38" name="矩形 37">
              <a:extLst>
                <a:ext uri="{FF2B5EF4-FFF2-40B4-BE49-F238E27FC236}">
                  <a16:creationId xmlns:a16="http://schemas.microsoft.com/office/drawing/2014/main" id="{C92EFCE6-A2EE-403A-AA66-E56E25A80AD3}"/>
                </a:ext>
              </a:extLst>
            </p:cNvPr>
            <p:cNvSpPr/>
            <p:nvPr/>
          </p:nvSpPr>
          <p:spPr>
            <a:xfrm>
              <a:off x="5554980" y="1521619"/>
              <a:ext cx="1237298" cy="288036"/>
            </a:xfrm>
            <a:prstGeom prst="rect">
              <a:avLst/>
            </a:prstGeom>
            <a:solidFill>
              <a:schemeClr val="accent6">
                <a:lumMod val="20000"/>
                <a:lumOff val="80000"/>
                <a:alpha val="32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sz="1050"/>
            </a:p>
          </p:txBody>
        </p:sp>
        <p:cxnSp>
          <p:nvCxnSpPr>
            <p:cNvPr id="3" name="Straight Arrow Connector 2">
              <a:extLst>
                <a:ext uri="{FF2B5EF4-FFF2-40B4-BE49-F238E27FC236}">
                  <a16:creationId xmlns:a16="http://schemas.microsoft.com/office/drawing/2014/main" id="{1A0BB40B-D335-4C08-A707-91DDBE14E34C}"/>
                </a:ext>
              </a:extLst>
            </p:cNvPr>
            <p:cNvCxnSpPr>
              <a:cxnSpLocks/>
            </p:cNvCxnSpPr>
            <p:nvPr/>
          </p:nvCxnSpPr>
          <p:spPr>
            <a:xfrm flipH="1">
              <a:off x="4983481" y="1188998"/>
              <a:ext cx="54292" cy="1179953"/>
            </a:xfrm>
            <a:prstGeom prst="straightConnector1">
              <a:avLst/>
            </a:prstGeom>
            <a:ln w="79375">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20" name="TextBox 19">
            <a:extLst>
              <a:ext uri="{FF2B5EF4-FFF2-40B4-BE49-F238E27FC236}">
                <a16:creationId xmlns:a16="http://schemas.microsoft.com/office/drawing/2014/main" id="{C7EA1ADF-8DB6-BD48-B09F-5627BC7CF73B}"/>
              </a:ext>
            </a:extLst>
          </p:cNvPr>
          <p:cNvSpPr txBox="1"/>
          <p:nvPr/>
        </p:nvSpPr>
        <p:spPr>
          <a:xfrm>
            <a:off x="2202260" y="4654532"/>
            <a:ext cx="4264309" cy="307777"/>
          </a:xfrm>
          <a:prstGeom prst="rect">
            <a:avLst/>
          </a:prstGeom>
          <a:noFill/>
        </p:spPr>
        <p:txBody>
          <a:bodyPr wrap="square" rtlCol="0">
            <a:spAutoFit/>
          </a:bodyPr>
          <a:lstStyle/>
          <a:p>
            <a:r>
              <a:rPr lang="en-TW" dirty="0"/>
              <a:t>Slide created by: </a:t>
            </a:r>
            <a:r>
              <a:rPr lang="en-TW" dirty="0">
                <a:hlinkClick r:id="rId3"/>
              </a:rPr>
              <a:t>Xiaohong Chen </a:t>
            </a:r>
            <a:r>
              <a:rPr lang="en-TW" dirty="0"/>
              <a:t>and </a:t>
            </a:r>
            <a:r>
              <a:rPr lang="en-TW" dirty="0">
                <a:hlinkClick r:id="rId4"/>
              </a:rPr>
              <a:t>Grigore Rosu</a:t>
            </a:r>
            <a:endParaRPr lang="en-TW" dirty="0"/>
          </a:p>
        </p:txBody>
      </p:sp>
    </p:spTree>
    <p:extLst>
      <p:ext uri="{BB962C8B-B14F-4D97-AF65-F5344CB8AC3E}">
        <p14:creationId xmlns:p14="http://schemas.microsoft.com/office/powerpoint/2010/main" val="93257348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Sound and complete proof system</a:t>
            </a:r>
          </a:p>
        </p:txBody>
      </p:sp>
      <p:sp>
        <p:nvSpPr>
          <p:cNvPr id="3" name="Content Placeholder 2"/>
          <p:cNvSpPr>
            <a:spLocks noGrp="1"/>
          </p:cNvSpPr>
          <p:nvPr>
            <p:ph idx="1"/>
          </p:nvPr>
        </p:nvSpPr>
        <p:spPr>
          <a:xfrm>
            <a:off x="1343025" y="610368"/>
            <a:ext cx="6457950" cy="3394472"/>
          </a:xfrm>
        </p:spPr>
        <p:txBody>
          <a:bodyPr>
            <a:normAutofit/>
          </a:bodyPr>
          <a:lstStyle/>
          <a:p>
            <a:pPr marL="0" indent="0">
              <a:buNone/>
            </a:pPr>
            <a:endParaRPr lang="en-US" sz="1800" dirty="0"/>
          </a:p>
          <a:p>
            <a:r>
              <a:rPr lang="en-US" sz="1800" dirty="0"/>
              <a:t>Sample derivation:</a:t>
            </a:r>
          </a:p>
          <a:p>
            <a:endParaRPr lang="en-US" sz="1800" dirty="0"/>
          </a:p>
          <a:p>
            <a:endParaRPr lang="en-US" sz="1800" dirty="0"/>
          </a:p>
          <a:p>
            <a:endParaRPr lang="en-US" sz="1800" dirty="0"/>
          </a:p>
          <a:p>
            <a:endParaRPr lang="en-US" sz="1800" dirty="0"/>
          </a:p>
          <a:p>
            <a:endParaRPr lang="en-US" sz="1800" dirty="0"/>
          </a:p>
          <a:p>
            <a:r>
              <a:rPr lang="en-US" sz="1800" dirty="0"/>
              <a:t>Local reasoning globalized (“structural framing” for free!)</a:t>
            </a:r>
          </a:p>
          <a:p>
            <a:pPr lvl="1"/>
            <a:r>
              <a:rPr lang="en-US" sz="1500" dirty="0"/>
              <a:t>Above derivation can be lifted to whole configuration</a:t>
            </a:r>
          </a:p>
          <a:p>
            <a:endParaRPr lang="en-US" sz="1800" dirty="0"/>
          </a:p>
        </p:txBody>
      </p:sp>
      <p:pic>
        <p:nvPicPr>
          <p:cNvPr id="4" name="Picture 3"/>
          <p:cNvPicPr>
            <a:picLocks noChangeAspect="1"/>
          </p:cNvPicPr>
          <p:nvPr/>
        </p:nvPicPr>
        <p:blipFill>
          <a:blip r:embed="rId2"/>
          <a:stretch>
            <a:fillRect/>
          </a:stretch>
        </p:blipFill>
        <p:spPr>
          <a:xfrm>
            <a:off x="1351141" y="1490240"/>
            <a:ext cx="6506984" cy="1028700"/>
          </a:xfrm>
          <a:prstGeom prst="rect">
            <a:avLst/>
          </a:prstGeom>
        </p:spPr>
      </p:pic>
      <p:pic>
        <p:nvPicPr>
          <p:cNvPr id="6" name="Picture 5"/>
          <p:cNvPicPr>
            <a:picLocks noChangeAspect="1"/>
          </p:cNvPicPr>
          <p:nvPr/>
        </p:nvPicPr>
        <p:blipFill>
          <a:blip r:embed="rId3"/>
          <a:stretch>
            <a:fillRect/>
          </a:stretch>
        </p:blipFill>
        <p:spPr>
          <a:xfrm>
            <a:off x="1400175" y="3719090"/>
            <a:ext cx="5779294" cy="321469"/>
          </a:xfrm>
          <a:prstGeom prst="rect">
            <a:avLst/>
          </a:prstGeom>
        </p:spPr>
      </p:pic>
      <p:pic>
        <p:nvPicPr>
          <p:cNvPr id="7" name="Picture 6"/>
          <p:cNvPicPr>
            <a:picLocks noChangeAspect="1"/>
          </p:cNvPicPr>
          <p:nvPr/>
        </p:nvPicPr>
        <p:blipFill>
          <a:blip r:embed="rId4"/>
          <a:stretch>
            <a:fillRect/>
          </a:stretch>
        </p:blipFill>
        <p:spPr>
          <a:xfrm>
            <a:off x="3171825" y="4065512"/>
            <a:ext cx="2943225" cy="364331"/>
          </a:xfrm>
          <a:prstGeom prst="rect">
            <a:avLst/>
          </a:prstGeom>
        </p:spPr>
      </p:pic>
      <p:sp>
        <p:nvSpPr>
          <p:cNvPr id="8" name="Rounded Rectangle 7"/>
          <p:cNvSpPr/>
          <p:nvPr/>
        </p:nvSpPr>
        <p:spPr>
          <a:xfrm>
            <a:off x="1365629" y="1509557"/>
            <a:ext cx="2506484" cy="228600"/>
          </a:xfrm>
          <a:prstGeom prst="roundRect">
            <a:avLst/>
          </a:prstGeom>
          <a:solidFill>
            <a:srgbClr val="FF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white"/>
              </a:solidFill>
              <a:latin typeface="Calibri"/>
            </a:endParaRPr>
          </a:p>
        </p:txBody>
      </p:sp>
      <p:sp>
        <p:nvSpPr>
          <p:cNvPr id="9" name="Rounded Rectangle 8"/>
          <p:cNvSpPr/>
          <p:nvPr/>
        </p:nvSpPr>
        <p:spPr>
          <a:xfrm>
            <a:off x="4429126" y="2233190"/>
            <a:ext cx="971550" cy="228600"/>
          </a:xfrm>
          <a:prstGeom prst="roundRect">
            <a:avLst/>
          </a:prstGeom>
          <a:solidFill>
            <a:srgbClr val="0070C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white"/>
              </a:solidFill>
              <a:latin typeface="Calibri"/>
            </a:endParaRPr>
          </a:p>
        </p:txBody>
      </p:sp>
      <p:sp>
        <p:nvSpPr>
          <p:cNvPr id="10" name="Rounded Rectangle 9"/>
          <p:cNvSpPr/>
          <p:nvPr/>
        </p:nvSpPr>
        <p:spPr>
          <a:xfrm>
            <a:off x="3346561" y="3738407"/>
            <a:ext cx="2568464" cy="228600"/>
          </a:xfrm>
          <a:prstGeom prst="roundRect">
            <a:avLst/>
          </a:prstGeom>
          <a:solidFill>
            <a:srgbClr val="FF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white"/>
              </a:solidFill>
              <a:latin typeface="Calibri"/>
            </a:endParaRPr>
          </a:p>
        </p:txBody>
      </p:sp>
      <p:sp>
        <p:nvSpPr>
          <p:cNvPr id="11" name="Rounded Rectangle 10"/>
          <p:cNvSpPr/>
          <p:nvPr/>
        </p:nvSpPr>
        <p:spPr>
          <a:xfrm>
            <a:off x="3714349" y="4114311"/>
            <a:ext cx="1114826" cy="228600"/>
          </a:xfrm>
          <a:prstGeom prst="roundRect">
            <a:avLst/>
          </a:prstGeom>
          <a:solidFill>
            <a:srgbClr val="0070C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white"/>
              </a:solidFill>
              <a:latin typeface="Calibri"/>
            </a:endParaRPr>
          </a:p>
        </p:txBody>
      </p:sp>
      <p:sp>
        <p:nvSpPr>
          <p:cNvPr id="5" name="Slide Number Placeholder 4"/>
          <p:cNvSpPr>
            <a:spLocks noGrp="1"/>
          </p:cNvSpPr>
          <p:nvPr>
            <p:ph type="sldNum" sz="quarter" idx="12"/>
          </p:nvPr>
        </p:nvSpPr>
        <p:spPr/>
        <p:txBody>
          <a:bodyPr/>
          <a:lstStyle/>
          <a:p>
            <a:pPr defTabSz="685800">
              <a:buClrTx/>
            </a:pPr>
            <a:fld id="{B6F15528-21DE-4FAA-801E-634DDDAF4B2B}" type="slidenum">
              <a:rPr lang="en-US" kern="1200">
                <a:solidFill>
                  <a:prstClr val="black">
                    <a:tint val="75000"/>
                  </a:prstClr>
                </a:solidFill>
                <a:latin typeface="Calibri"/>
                <a:ea typeface="+mn-ea"/>
                <a:cs typeface="+mn-cs"/>
              </a:rPr>
              <a:pPr defTabSz="685800">
                <a:buClrTx/>
              </a:pPr>
              <a:t>41</a:t>
            </a:fld>
            <a:endParaRPr lang="en-US" kern="1200" dirty="0">
              <a:solidFill>
                <a:prstClr val="black">
                  <a:tint val="75000"/>
                </a:prstClr>
              </a:solidFill>
              <a:latin typeface="Calibri"/>
              <a:ea typeface="+mn-ea"/>
              <a:cs typeface="+mn-cs"/>
            </a:endParaRPr>
          </a:p>
        </p:txBody>
      </p:sp>
      <p:sp>
        <p:nvSpPr>
          <p:cNvPr id="12" name="Rectangle 11"/>
          <p:cNvSpPr/>
          <p:nvPr/>
        </p:nvSpPr>
        <p:spPr>
          <a:xfrm>
            <a:off x="3481893" y="930911"/>
            <a:ext cx="1090107" cy="415498"/>
          </a:xfrm>
          <a:prstGeom prst="rect">
            <a:avLst/>
          </a:prstGeom>
        </p:spPr>
        <p:txBody>
          <a:bodyPr wrap="none">
            <a:spAutoFit/>
          </a:bodyPr>
          <a:lstStyle/>
          <a:p>
            <a:pPr defTabSz="685800">
              <a:buClrTx/>
            </a:pPr>
            <a:r>
              <a:rPr lang="en-US" sz="2100" kern="1200" dirty="0">
                <a:solidFill>
                  <a:prstClr val="white">
                    <a:lumMod val="65000"/>
                  </a:prstClr>
                </a:solidFill>
                <a:latin typeface="Calibri"/>
                <a:ea typeface="+mn-ea"/>
                <a:cs typeface="+mn-cs"/>
              </a:rPr>
              <a:t>[RTA’15]</a:t>
            </a:r>
            <a:endParaRPr lang="en-US" sz="2100" kern="1200" dirty="0">
              <a:solidFill>
                <a:prstClr val="black"/>
              </a:solidFill>
              <a:latin typeface="Calibri"/>
              <a:ea typeface="+mn-ea"/>
              <a:cs typeface="+mn-cs"/>
            </a:endParaRPr>
          </a:p>
        </p:txBody>
      </p:sp>
      <p:sp>
        <p:nvSpPr>
          <p:cNvPr id="13" name="TextBox 12">
            <a:extLst>
              <a:ext uri="{FF2B5EF4-FFF2-40B4-BE49-F238E27FC236}">
                <a16:creationId xmlns:a16="http://schemas.microsoft.com/office/drawing/2014/main" id="{1E29F65B-DF2A-094D-AB22-097A70771872}"/>
              </a:ext>
            </a:extLst>
          </p:cNvPr>
          <p:cNvSpPr txBox="1"/>
          <p:nvPr/>
        </p:nvSpPr>
        <p:spPr>
          <a:xfrm>
            <a:off x="2679288" y="4708674"/>
            <a:ext cx="3499676" cy="307777"/>
          </a:xfrm>
          <a:prstGeom prst="rect">
            <a:avLst/>
          </a:prstGeom>
          <a:noFill/>
        </p:spPr>
        <p:txBody>
          <a:bodyPr wrap="none" rtlCol="0">
            <a:spAutoFit/>
          </a:bodyPr>
          <a:lstStyle/>
          <a:p>
            <a:r>
              <a:rPr lang="en-US" dirty="0"/>
              <a:t>Slide Source: </a:t>
            </a:r>
            <a:r>
              <a:rPr lang="en-TW" dirty="0">
                <a:hlinkClick r:id="rId5"/>
              </a:rPr>
              <a:t>Grigore Rosu</a:t>
            </a:r>
            <a:r>
              <a:rPr lang="en-TW" dirty="0"/>
              <a:t> </a:t>
            </a:r>
            <a:r>
              <a:rPr lang="en-US" dirty="0"/>
              <a:t>download </a:t>
            </a:r>
            <a:r>
              <a:rPr lang="en-US" dirty="0">
                <a:hlinkClick r:id="rId6"/>
              </a:rPr>
              <a:t>link</a:t>
            </a:r>
            <a:endParaRPr lang="en-TW" dirty="0"/>
          </a:p>
        </p:txBody>
      </p:sp>
    </p:spTree>
    <p:extLst>
      <p:ext uri="{BB962C8B-B14F-4D97-AF65-F5344CB8AC3E}">
        <p14:creationId xmlns:p14="http://schemas.microsoft.com/office/powerpoint/2010/main" val="134936619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Proof System for Reachability</a:t>
            </a:r>
          </a:p>
        </p:txBody>
      </p:sp>
      <p:sp>
        <p:nvSpPr>
          <p:cNvPr id="3" name="Content Placeholder 2"/>
          <p:cNvSpPr>
            <a:spLocks noGrp="1"/>
          </p:cNvSpPr>
          <p:nvPr>
            <p:ph idx="1"/>
          </p:nvPr>
        </p:nvSpPr>
        <p:spPr>
          <a:xfrm>
            <a:off x="586030" y="1188086"/>
            <a:ext cx="2811863" cy="3371850"/>
          </a:xfrm>
        </p:spPr>
        <p:txBody>
          <a:bodyPr>
            <a:noAutofit/>
          </a:bodyPr>
          <a:lstStyle/>
          <a:p>
            <a:pPr marL="0" lvl="1" indent="0">
              <a:buNone/>
            </a:pPr>
            <a:r>
              <a:rPr lang="en-US" dirty="0"/>
              <a:t>Proves any reachability property of any lang., including anything that Hoare logic can (proofs of comparable size)</a:t>
            </a:r>
          </a:p>
          <a:p>
            <a:pPr marL="0" indent="0">
              <a:buNone/>
            </a:pPr>
            <a:r>
              <a:rPr lang="en-US" sz="1800" dirty="0">
                <a:solidFill>
                  <a:schemeClr val="bg1">
                    <a:lumMod val="65000"/>
                  </a:schemeClr>
                </a:solidFill>
              </a:rPr>
              <a:t>[FM’12]</a:t>
            </a:r>
            <a:endParaRPr lang="en-US" sz="1800" dirty="0"/>
          </a:p>
          <a:p>
            <a:pPr marL="0" indent="0">
              <a:buNone/>
            </a:pPr>
            <a:r>
              <a:rPr lang="en-US" sz="2100" dirty="0"/>
              <a:t>Sound (partially correct) and relatively complete</a:t>
            </a:r>
          </a:p>
          <a:p>
            <a:pPr marL="0" indent="0">
              <a:buNone/>
            </a:pPr>
            <a:r>
              <a:rPr lang="en-US" sz="1800" dirty="0">
                <a:solidFill>
                  <a:schemeClr val="bg1">
                    <a:lumMod val="65000"/>
                  </a:schemeClr>
                </a:solidFill>
              </a:rPr>
              <a:t>[ICALP’12], [OOPSLA’12],</a:t>
            </a:r>
          </a:p>
          <a:p>
            <a:pPr marL="0" indent="0">
              <a:buNone/>
            </a:pPr>
            <a:r>
              <a:rPr lang="en-US" sz="1800" dirty="0">
                <a:solidFill>
                  <a:schemeClr val="bg1">
                    <a:lumMod val="65000"/>
                  </a:schemeClr>
                </a:solidFill>
              </a:rPr>
              <a:t>[LICS’13], [RTA’14]</a:t>
            </a:r>
          </a:p>
        </p:txBody>
      </p:sp>
      <p:pic>
        <p:nvPicPr>
          <p:cNvPr id="5" name="Picture 4"/>
          <p:cNvPicPr>
            <a:picLocks noChangeAspect="1"/>
          </p:cNvPicPr>
          <p:nvPr/>
        </p:nvPicPr>
        <p:blipFill>
          <a:blip r:embed="rId3"/>
          <a:stretch>
            <a:fillRect/>
          </a:stretch>
        </p:blipFill>
        <p:spPr>
          <a:xfrm>
            <a:off x="4255867" y="1130936"/>
            <a:ext cx="4021931" cy="3486150"/>
          </a:xfrm>
          <a:prstGeom prst="rect">
            <a:avLst/>
          </a:prstGeom>
        </p:spPr>
      </p:pic>
      <p:sp>
        <p:nvSpPr>
          <p:cNvPr id="4" name="Rounded Rectangle 3"/>
          <p:cNvSpPr/>
          <p:nvPr/>
        </p:nvSpPr>
        <p:spPr>
          <a:xfrm>
            <a:off x="4255866" y="1052513"/>
            <a:ext cx="4021931" cy="3714750"/>
          </a:xfrm>
          <a:prstGeom prst="roundRect">
            <a:avLst>
              <a:gd name="adj" fmla="val 10789"/>
            </a:avLst>
          </a:prstGeom>
          <a:solidFill>
            <a:srgbClr val="00B0F0">
              <a:alpha val="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white"/>
              </a:solidFill>
              <a:latin typeface="Calibri"/>
            </a:endParaRPr>
          </a:p>
        </p:txBody>
      </p:sp>
      <p:sp>
        <p:nvSpPr>
          <p:cNvPr id="6" name="Slide Number Placeholder 5"/>
          <p:cNvSpPr>
            <a:spLocks noGrp="1"/>
          </p:cNvSpPr>
          <p:nvPr>
            <p:ph type="sldNum" sz="quarter" idx="12"/>
          </p:nvPr>
        </p:nvSpPr>
        <p:spPr/>
        <p:txBody>
          <a:bodyPr/>
          <a:lstStyle/>
          <a:p>
            <a:pPr defTabSz="685800">
              <a:buClrTx/>
            </a:pPr>
            <a:fld id="{B6F15528-21DE-4FAA-801E-634DDDAF4B2B}" type="slidenum">
              <a:rPr lang="en-US" kern="1200">
                <a:solidFill>
                  <a:prstClr val="black">
                    <a:tint val="75000"/>
                  </a:prstClr>
                </a:solidFill>
                <a:latin typeface="Calibri"/>
                <a:ea typeface="+mn-ea"/>
                <a:cs typeface="+mn-cs"/>
              </a:rPr>
              <a:pPr defTabSz="685800">
                <a:buClrTx/>
              </a:pPr>
              <a:t>42</a:t>
            </a:fld>
            <a:endParaRPr lang="en-US" kern="1200" dirty="0">
              <a:solidFill>
                <a:prstClr val="black">
                  <a:tint val="75000"/>
                </a:prstClr>
              </a:solidFill>
              <a:latin typeface="Calibri"/>
              <a:ea typeface="+mn-ea"/>
              <a:cs typeface="+mn-cs"/>
            </a:endParaRPr>
          </a:p>
        </p:txBody>
      </p:sp>
      <p:sp>
        <p:nvSpPr>
          <p:cNvPr id="7" name="TextBox 6">
            <a:extLst>
              <a:ext uri="{FF2B5EF4-FFF2-40B4-BE49-F238E27FC236}">
                <a16:creationId xmlns:a16="http://schemas.microsoft.com/office/drawing/2014/main" id="{DE597D0D-A599-7D40-97E0-101F801EF8C4}"/>
              </a:ext>
            </a:extLst>
          </p:cNvPr>
          <p:cNvSpPr txBox="1"/>
          <p:nvPr/>
        </p:nvSpPr>
        <p:spPr>
          <a:xfrm>
            <a:off x="2506028" y="4783632"/>
            <a:ext cx="3499676" cy="307777"/>
          </a:xfrm>
          <a:prstGeom prst="rect">
            <a:avLst/>
          </a:prstGeom>
          <a:noFill/>
        </p:spPr>
        <p:txBody>
          <a:bodyPr wrap="none" rtlCol="0">
            <a:spAutoFit/>
          </a:bodyPr>
          <a:lstStyle/>
          <a:p>
            <a:r>
              <a:rPr lang="en-US" dirty="0"/>
              <a:t>Slide Source: </a:t>
            </a:r>
            <a:r>
              <a:rPr lang="en-TW" dirty="0">
                <a:hlinkClick r:id="rId4"/>
              </a:rPr>
              <a:t>Grigore Rosu</a:t>
            </a:r>
            <a:r>
              <a:rPr lang="en-TW" dirty="0"/>
              <a:t> </a:t>
            </a:r>
            <a:r>
              <a:rPr lang="en-US" dirty="0"/>
              <a:t>download </a:t>
            </a:r>
            <a:r>
              <a:rPr lang="en-US" dirty="0">
                <a:hlinkClick r:id="rId5"/>
              </a:rPr>
              <a:t>link</a:t>
            </a:r>
            <a:endParaRPr lang="en-TW" dirty="0"/>
          </a:p>
        </p:txBody>
      </p:sp>
    </p:spTree>
    <p:extLst>
      <p:ext uri="{BB962C8B-B14F-4D97-AF65-F5344CB8AC3E}">
        <p14:creationId xmlns:p14="http://schemas.microsoft.com/office/powerpoint/2010/main" val="64065272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Controlling Types</a:t>
            </a:r>
            <a:endParaRPr dirty="0">
              <a:solidFill>
                <a:schemeClr val="tx1"/>
              </a:solidFill>
            </a:endParaRPr>
          </a:p>
        </p:txBody>
      </p:sp>
      <p:sp>
        <p:nvSpPr>
          <p:cNvPr id="3" name="TextBox 2">
            <a:extLst>
              <a:ext uri="{FF2B5EF4-FFF2-40B4-BE49-F238E27FC236}">
                <a16:creationId xmlns:a16="http://schemas.microsoft.com/office/drawing/2014/main" id="{BAAA76C1-F347-5346-9735-2B636D3EC169}"/>
              </a:ext>
            </a:extLst>
          </p:cNvPr>
          <p:cNvSpPr txBox="1"/>
          <p:nvPr/>
        </p:nvSpPr>
        <p:spPr>
          <a:xfrm>
            <a:off x="787538" y="1080930"/>
            <a:ext cx="8111807" cy="3539430"/>
          </a:xfrm>
          <a:prstGeom prst="rect">
            <a:avLst/>
          </a:prstGeom>
          <a:noFill/>
        </p:spPr>
        <p:txBody>
          <a:bodyPr wrap="square" rtlCol="0">
            <a:spAutoFit/>
          </a:bodyPr>
          <a:lstStyle/>
          <a:p>
            <a:r>
              <a:rPr lang="en-TW" dirty="0"/>
              <a:t>A unique feature of Category Theory, is that it provides a meta-mathematical framework to introspect itself. This can be found in the way lambda calculus and the three </a:t>
            </a:r>
            <a:r>
              <a:rPr lang="en-TW" b="1" i="1" dirty="0"/>
              <a:t>types</a:t>
            </a:r>
            <a:r>
              <a:rPr lang="en-TW" dirty="0"/>
              <a:t> of functions, namely</a:t>
            </a:r>
          </a:p>
          <a:p>
            <a:pPr marL="342900" lvl="2" indent="-342900">
              <a:buAutoNum type="arabicPeriod"/>
            </a:pPr>
            <a:r>
              <a:rPr lang="en-US" dirty="0"/>
              <a:t>M</a:t>
            </a:r>
            <a:r>
              <a:rPr lang="en-TW" dirty="0"/>
              <a:t>orphisms (Head label representing its tail or content)</a:t>
            </a:r>
          </a:p>
          <a:p>
            <a:pPr marL="342900" lvl="2" indent="-342900">
              <a:buAutoNum type="arabicPeriod"/>
            </a:pPr>
            <a:r>
              <a:rPr lang="en-TW" dirty="0"/>
              <a:t>Functors    (An indirection that allows some intermediate replacement action)</a:t>
            </a:r>
          </a:p>
          <a:p>
            <a:pPr marL="342900" lvl="2" indent="-342900">
              <a:buAutoNum type="arabicPeriod"/>
            </a:pPr>
            <a:r>
              <a:rPr lang="en-TW" dirty="0"/>
              <a:t>Natural Transformations,  (A kind of function that points to itself)</a:t>
            </a:r>
          </a:p>
          <a:p>
            <a:r>
              <a:rPr lang="en-US" dirty="0"/>
              <a:t>are defined. This mathematical framework uses only three types of functions (functions being the root type), to represent everything. </a:t>
            </a:r>
          </a:p>
          <a:p>
            <a:endParaRPr lang="en-US" dirty="0"/>
          </a:p>
          <a:p>
            <a:r>
              <a:rPr lang="en-US" dirty="0"/>
              <a:t>This flattened type examination mechanism, instill a universal discipline to check and verify soundness and completeness of all variations of structures, as well as values in any namespace, so that it provides the most succinct, yet overarching abstraction of all.</a:t>
            </a:r>
          </a:p>
          <a:p>
            <a:endParaRPr lang="en-US" dirty="0"/>
          </a:p>
          <a:p>
            <a:r>
              <a:rPr lang="en-US" dirty="0"/>
              <a:t>More importantly, this universal mechanism has been operationalized by computing machinery to offer both automation as well as scalable reasoning of type, so that it is becoming a foundational layer of our modern civilization. The incorrect or biased implementation of this mechanism, is the source of inequality in our society.</a:t>
            </a:r>
            <a:endParaRPr lang="en-TW" dirty="0"/>
          </a:p>
        </p:txBody>
      </p:sp>
      <p:sp>
        <p:nvSpPr>
          <p:cNvPr id="2" name="Slide Number Placeholder 1">
            <a:extLst>
              <a:ext uri="{FF2B5EF4-FFF2-40B4-BE49-F238E27FC236}">
                <a16:creationId xmlns:a16="http://schemas.microsoft.com/office/drawing/2014/main" id="{9FEB8248-78EA-C44C-A3E9-D8FBAAB805D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43</a:t>
            </a:fld>
            <a:endParaRPr lang="en" dirty="0"/>
          </a:p>
        </p:txBody>
      </p:sp>
    </p:spTree>
    <p:extLst>
      <p:ext uri="{BB962C8B-B14F-4D97-AF65-F5344CB8AC3E}">
        <p14:creationId xmlns:p14="http://schemas.microsoft.com/office/powerpoint/2010/main" val="319569213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Relevance to Cybernetics</a:t>
            </a:r>
            <a:endParaRPr dirty="0">
              <a:solidFill>
                <a:schemeClr val="tx1"/>
              </a:solidFill>
            </a:endParaRPr>
          </a:p>
        </p:txBody>
      </p:sp>
      <p:sp>
        <p:nvSpPr>
          <p:cNvPr id="3" name="TextBox 2">
            <a:extLst>
              <a:ext uri="{FF2B5EF4-FFF2-40B4-BE49-F238E27FC236}">
                <a16:creationId xmlns:a16="http://schemas.microsoft.com/office/drawing/2014/main" id="{BAAA76C1-F347-5346-9735-2B636D3EC169}"/>
              </a:ext>
            </a:extLst>
          </p:cNvPr>
          <p:cNvSpPr txBox="1"/>
          <p:nvPr/>
        </p:nvSpPr>
        <p:spPr>
          <a:xfrm>
            <a:off x="787538" y="1080930"/>
            <a:ext cx="8111807" cy="3754874"/>
          </a:xfrm>
          <a:prstGeom prst="rect">
            <a:avLst/>
          </a:prstGeom>
          <a:noFill/>
        </p:spPr>
        <p:txBody>
          <a:bodyPr wrap="square" rtlCol="0">
            <a:spAutoFit/>
          </a:bodyPr>
          <a:lstStyle/>
          <a:p>
            <a:r>
              <a:rPr lang="en-US" dirty="0"/>
              <a:t>The control and communication of systems requires not just raw content, but a structure to manage the interpretation of implicit relationship between entities in a system. This has been a major hurdle that hasn’t be addressed in most other types of mathematical framework, until Category Theory. </a:t>
            </a:r>
          </a:p>
          <a:p>
            <a:endParaRPr lang="en-US" dirty="0"/>
          </a:p>
          <a:p>
            <a:r>
              <a:rPr lang="en-US" dirty="0"/>
              <a:t>Now, the type-based interpretation framework can be found in many fields of mathematics, partially due to the revelation in Logic, Lambda Calculus, and Category Theory. That all these implicit structures are </a:t>
            </a:r>
            <a:r>
              <a:rPr lang="en-US" dirty="0" err="1"/>
              <a:t>isomorphically</a:t>
            </a:r>
            <a:r>
              <a:rPr lang="en-US" dirty="0"/>
              <a:t> mapped to each other, also known as the “Curry—Howard-</a:t>
            </a:r>
            <a:r>
              <a:rPr lang="en-US" dirty="0" err="1"/>
              <a:t>Lambeck</a:t>
            </a:r>
            <a:r>
              <a:rPr lang="en-US" dirty="0"/>
              <a:t> Correspondence”.</a:t>
            </a:r>
          </a:p>
          <a:p>
            <a:endParaRPr lang="en-US" dirty="0"/>
          </a:p>
          <a:p>
            <a:r>
              <a:rPr lang="en-US" dirty="0"/>
              <a:t>It is because of this correspondence, and the universality of this correspondence, that makes people start thinking that all sciences and mathematical principles can only be discovered, not invented, because they must have already been there before one’s invention.</a:t>
            </a:r>
          </a:p>
          <a:p>
            <a:endParaRPr lang="en-US" dirty="0"/>
          </a:p>
          <a:p>
            <a:r>
              <a:rPr lang="en-US" dirty="0"/>
              <a:t>This is relevant to cybernetics, because in the field of control and communication, many ideas and techniques must have already been found and developed in math, and computing science, therefore, the techniques and knowledge in Cybernetics, must be re-discovering rules and properties that is already in Category Theory and other topological structures in nature.</a:t>
            </a:r>
            <a:endParaRPr lang="en-TW" dirty="0"/>
          </a:p>
        </p:txBody>
      </p:sp>
      <p:sp>
        <p:nvSpPr>
          <p:cNvPr id="2" name="Slide Number Placeholder 1">
            <a:extLst>
              <a:ext uri="{FF2B5EF4-FFF2-40B4-BE49-F238E27FC236}">
                <a16:creationId xmlns:a16="http://schemas.microsoft.com/office/drawing/2014/main" id="{0867792D-BE59-D64E-8886-5519441F88F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44</a:t>
            </a:fld>
            <a:endParaRPr lang="en" dirty="0"/>
          </a:p>
        </p:txBody>
      </p:sp>
    </p:spTree>
    <p:extLst>
      <p:ext uri="{BB962C8B-B14F-4D97-AF65-F5344CB8AC3E}">
        <p14:creationId xmlns:p14="http://schemas.microsoft.com/office/powerpoint/2010/main" val="288946211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A</a:t>
            </a:r>
            <a:r>
              <a:rPr lang="zh-CN" altLang="en-US" dirty="0">
                <a:solidFill>
                  <a:schemeClr val="tx1"/>
                </a:solidFill>
              </a:rPr>
              <a:t> </a:t>
            </a:r>
            <a:r>
              <a:rPr lang="en-US" altLang="zh-CN" dirty="0">
                <a:solidFill>
                  <a:schemeClr val="tx1"/>
                </a:solidFill>
              </a:rPr>
              <a:t>philosophical way to interpret Self-Reference</a:t>
            </a:r>
            <a:endParaRPr dirty="0">
              <a:solidFill>
                <a:schemeClr val="tx1"/>
              </a:solidFill>
            </a:endParaRPr>
          </a:p>
        </p:txBody>
      </p:sp>
      <p:sp>
        <p:nvSpPr>
          <p:cNvPr id="4" name="TextBox 3">
            <a:extLst>
              <a:ext uri="{FF2B5EF4-FFF2-40B4-BE49-F238E27FC236}">
                <a16:creationId xmlns:a16="http://schemas.microsoft.com/office/drawing/2014/main" id="{0F9193A1-34F6-5D44-9608-5A8EFE1727E1}"/>
              </a:ext>
            </a:extLst>
          </p:cNvPr>
          <p:cNvSpPr txBox="1"/>
          <p:nvPr/>
        </p:nvSpPr>
        <p:spPr>
          <a:xfrm>
            <a:off x="1095270" y="2110085"/>
            <a:ext cx="6571622" cy="984885"/>
          </a:xfrm>
          <a:prstGeom prst="rect">
            <a:avLst/>
          </a:prstGeom>
          <a:noFill/>
        </p:spPr>
        <p:txBody>
          <a:bodyPr wrap="square" rtlCol="0">
            <a:spAutoFit/>
          </a:bodyPr>
          <a:lstStyle/>
          <a:p>
            <a:pPr algn="ctr"/>
            <a:r>
              <a:rPr lang="en-TW" sz="2000" dirty="0"/>
              <a:t>“The self is not something ready-made, but something in continuous formation through choice of action.”</a:t>
            </a:r>
          </a:p>
          <a:p>
            <a:pPr algn="ctr"/>
            <a:r>
              <a:rPr lang="en-TW" sz="1800" dirty="0"/>
              <a:t>			</a:t>
            </a:r>
            <a:r>
              <a:rPr lang="en-TW" dirty="0"/>
              <a:t>	- John Dewey</a:t>
            </a:r>
            <a:endParaRPr lang="en-TW" sz="1800" dirty="0"/>
          </a:p>
        </p:txBody>
      </p:sp>
      <p:pic>
        <p:nvPicPr>
          <p:cNvPr id="1028" name="Picture 4" descr="Bust portrait of John Dewey, facing slightly left.">
            <a:hlinkClick r:id="rId3" tooltip="Bust portrait of John Dewey, facing slightly left."/>
            <a:extLst>
              <a:ext uri="{FF2B5EF4-FFF2-40B4-BE49-F238E27FC236}">
                <a16:creationId xmlns:a16="http://schemas.microsoft.com/office/drawing/2014/main" id="{2426853E-C5A3-904D-BB2A-402002294293}"/>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7150672" y="2719844"/>
            <a:ext cx="1450996" cy="197863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CDDD195-2F83-0543-AACA-C4BFB5CD0A79}"/>
              </a:ext>
            </a:extLst>
          </p:cNvPr>
          <p:cNvSpPr txBox="1"/>
          <p:nvPr/>
        </p:nvSpPr>
        <p:spPr>
          <a:xfrm>
            <a:off x="2968675" y="3135241"/>
            <a:ext cx="2824812" cy="253916"/>
          </a:xfrm>
          <a:prstGeom prst="rect">
            <a:avLst/>
          </a:prstGeom>
          <a:noFill/>
        </p:spPr>
        <p:txBody>
          <a:bodyPr wrap="none" rtlCol="0">
            <a:spAutoFit/>
          </a:bodyPr>
          <a:lstStyle/>
          <a:p>
            <a:r>
              <a:rPr lang="en-TW" sz="1050" dirty="0"/>
              <a:t>On page 408 of the </a:t>
            </a:r>
            <a:r>
              <a:rPr lang="en-TW" sz="1050" dirty="0">
                <a:hlinkClick r:id="rId5"/>
              </a:rPr>
              <a:t>Philosophy of Education</a:t>
            </a:r>
            <a:endParaRPr lang="en-TW" sz="1050" dirty="0"/>
          </a:p>
        </p:txBody>
      </p:sp>
      <p:sp>
        <p:nvSpPr>
          <p:cNvPr id="7" name="Slide Number Placeholder 6">
            <a:extLst>
              <a:ext uri="{FF2B5EF4-FFF2-40B4-BE49-F238E27FC236}">
                <a16:creationId xmlns:a16="http://schemas.microsoft.com/office/drawing/2014/main" id="{391BDD6C-203E-F44B-A1B6-AFE8F0CC0E4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45</a:t>
            </a:fld>
            <a:endParaRPr lang="en" dirty="0"/>
          </a:p>
        </p:txBody>
      </p:sp>
    </p:spTree>
    <p:extLst>
      <p:ext uri="{BB962C8B-B14F-4D97-AF65-F5344CB8AC3E}">
        <p14:creationId xmlns:p14="http://schemas.microsoft.com/office/powerpoint/2010/main" val="219194647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altLang="zh-CN" dirty="0">
                <a:solidFill>
                  <a:schemeClr val="tx1"/>
                </a:solidFill>
              </a:rPr>
              <a:t>Cybernetics: The human use of human beings</a:t>
            </a:r>
            <a:endParaRPr dirty="0">
              <a:solidFill>
                <a:schemeClr val="tx1"/>
              </a:solidFill>
            </a:endParaRPr>
          </a:p>
        </p:txBody>
      </p:sp>
      <p:sp>
        <p:nvSpPr>
          <p:cNvPr id="4" name="TextBox 3">
            <a:extLst>
              <a:ext uri="{FF2B5EF4-FFF2-40B4-BE49-F238E27FC236}">
                <a16:creationId xmlns:a16="http://schemas.microsoft.com/office/drawing/2014/main" id="{0F9193A1-34F6-5D44-9608-5A8EFE1727E1}"/>
              </a:ext>
            </a:extLst>
          </p:cNvPr>
          <p:cNvSpPr txBox="1"/>
          <p:nvPr/>
        </p:nvSpPr>
        <p:spPr>
          <a:xfrm>
            <a:off x="1286189" y="2931575"/>
            <a:ext cx="6571622" cy="1908215"/>
          </a:xfrm>
          <a:prstGeom prst="rect">
            <a:avLst/>
          </a:prstGeom>
          <a:noFill/>
        </p:spPr>
        <p:txBody>
          <a:bodyPr wrap="square" rtlCol="0">
            <a:spAutoFit/>
          </a:bodyPr>
          <a:lstStyle/>
          <a:p>
            <a:r>
              <a:rPr lang="en-TW" sz="2000" dirty="0"/>
              <a:t>“</a:t>
            </a:r>
            <a:r>
              <a:rPr lang="en-US" sz="2000" dirty="0"/>
              <a:t>Some agents can transcend one system and reset its goals from a vantage-point of a meta-system (Hofstadter, 1979). While many animals are capable of a wide repertoire of diverse goal-seeking activity, human minds appear to be (for now) in a unique position. </a:t>
            </a:r>
            <a:r>
              <a:rPr lang="en-TW" sz="2000" dirty="0"/>
              <a:t>.”</a:t>
            </a:r>
          </a:p>
          <a:p>
            <a:pPr algn="ctr"/>
            <a:r>
              <a:rPr lang="en-TW" sz="1800" dirty="0"/>
              <a:t>		</a:t>
            </a:r>
            <a:r>
              <a:rPr lang="en-TW" dirty="0"/>
              <a:t>- Michael Levin in the computational boundary of “self”</a:t>
            </a:r>
            <a:endParaRPr lang="en-TW" sz="1800" dirty="0"/>
          </a:p>
        </p:txBody>
      </p:sp>
      <p:pic>
        <p:nvPicPr>
          <p:cNvPr id="6145" name="Picture 1">
            <a:extLst>
              <a:ext uri="{FF2B5EF4-FFF2-40B4-BE49-F238E27FC236}">
                <a16:creationId xmlns:a16="http://schemas.microsoft.com/office/drawing/2014/main" id="{08BD6A41-8851-6D4A-92F3-A1363A9247FB}"/>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436915" y="1133145"/>
            <a:ext cx="1245996" cy="184253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632FBEDB-E16F-3A40-97E9-95FCC58E4073}"/>
              </a:ext>
            </a:extLst>
          </p:cNvPr>
          <p:cNvSpPr txBox="1"/>
          <p:nvPr/>
        </p:nvSpPr>
        <p:spPr>
          <a:xfrm>
            <a:off x="3275560" y="1177249"/>
            <a:ext cx="4582251" cy="1938992"/>
          </a:xfrm>
          <a:prstGeom prst="rect">
            <a:avLst/>
          </a:prstGeom>
          <a:noFill/>
        </p:spPr>
        <p:txBody>
          <a:bodyPr wrap="square" rtlCol="0">
            <a:spAutoFit/>
          </a:bodyPr>
          <a:lstStyle/>
          <a:p>
            <a:r>
              <a:rPr lang="en-US" sz="1200" dirty="0"/>
              <a:t>The thesis of the book is that: </a:t>
            </a:r>
          </a:p>
          <a:p>
            <a:r>
              <a:rPr lang="en-US" sz="1200" dirty="0"/>
              <a:t>society can only be understood through a study of the messages and the communication facilities which belong to it; and that in the future development of these messages and communication facilities, messages between man and machines, between machines and man, and between machine and machine, are destined to play an ever-increasing part. (p. 16)</a:t>
            </a:r>
          </a:p>
          <a:p>
            <a:r>
              <a:rPr lang="en-US" sz="1200" dirty="0"/>
              <a:t>	</a:t>
            </a:r>
          </a:p>
          <a:p>
            <a:r>
              <a:rPr lang="en-US" sz="1200" dirty="0"/>
              <a:t>	- Wikipedia on </a:t>
            </a:r>
            <a:r>
              <a:rPr lang="en-US" sz="1200" dirty="0">
                <a:hlinkClick r:id="rId4"/>
              </a:rPr>
              <a:t>Human use of Human Beings</a:t>
            </a:r>
            <a:endParaRPr lang="en-US" sz="1200" dirty="0"/>
          </a:p>
          <a:p>
            <a:endParaRPr lang="en-TW" sz="1200" dirty="0"/>
          </a:p>
        </p:txBody>
      </p:sp>
      <p:sp>
        <p:nvSpPr>
          <p:cNvPr id="3" name="Slide Number Placeholder 2">
            <a:extLst>
              <a:ext uri="{FF2B5EF4-FFF2-40B4-BE49-F238E27FC236}">
                <a16:creationId xmlns:a16="http://schemas.microsoft.com/office/drawing/2014/main" id="{44F77F50-84D7-1047-81F3-91C3BAD5635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46</a:t>
            </a:fld>
            <a:endParaRPr lang="en" dirty="0"/>
          </a:p>
        </p:txBody>
      </p:sp>
    </p:spTree>
    <p:extLst>
      <p:ext uri="{BB962C8B-B14F-4D97-AF65-F5344CB8AC3E}">
        <p14:creationId xmlns:p14="http://schemas.microsoft.com/office/powerpoint/2010/main" val="187771152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altLang="zh-CN" dirty="0">
                <a:solidFill>
                  <a:schemeClr val="tx1"/>
                </a:solidFill>
              </a:rPr>
              <a:t>Cybernetics: Entropy and Negative Entropy</a:t>
            </a:r>
            <a:endParaRPr dirty="0">
              <a:solidFill>
                <a:schemeClr val="tx1"/>
              </a:solidFill>
            </a:endParaRPr>
          </a:p>
        </p:txBody>
      </p:sp>
      <p:pic>
        <p:nvPicPr>
          <p:cNvPr id="6145" name="Picture 1">
            <a:extLst>
              <a:ext uri="{FF2B5EF4-FFF2-40B4-BE49-F238E27FC236}">
                <a16:creationId xmlns:a16="http://schemas.microsoft.com/office/drawing/2014/main" id="{08BD6A41-8851-6D4A-92F3-A1363A9247FB}"/>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7552727" y="1507801"/>
            <a:ext cx="864159" cy="127788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632FBEDB-E16F-3A40-97E9-95FCC58E4073}"/>
              </a:ext>
            </a:extLst>
          </p:cNvPr>
          <p:cNvSpPr txBox="1"/>
          <p:nvPr/>
        </p:nvSpPr>
        <p:spPr>
          <a:xfrm>
            <a:off x="3275560" y="1177249"/>
            <a:ext cx="4582251" cy="1938992"/>
          </a:xfrm>
          <a:prstGeom prst="rect">
            <a:avLst/>
          </a:prstGeom>
          <a:noFill/>
        </p:spPr>
        <p:txBody>
          <a:bodyPr wrap="square" rtlCol="0">
            <a:spAutoFit/>
          </a:bodyPr>
          <a:lstStyle/>
          <a:p>
            <a:r>
              <a:rPr lang="en-US" sz="1200" dirty="0"/>
              <a:t>Wiener believed that communication of information is essentially </a:t>
            </a:r>
            <a:r>
              <a:rPr lang="en-US" sz="1200" dirty="0">
                <a:hlinkClick r:id="rId4" tooltip="Negentropic"/>
              </a:rPr>
              <a:t>negentropic</a:t>
            </a:r>
            <a:r>
              <a:rPr lang="en-US" sz="1200" dirty="0"/>
              <a:t> – it resists entropy –, because it relies on organizational structures. There are two kinds of possible </a:t>
            </a:r>
            <a:r>
              <a:rPr lang="en-US" sz="1200" dirty="0" err="1"/>
              <a:t>disorganizational</a:t>
            </a:r>
            <a:r>
              <a:rPr lang="en-US" sz="1200" dirty="0"/>
              <a:t> forces, passive and active:</a:t>
            </a:r>
          </a:p>
          <a:p>
            <a:r>
              <a:rPr lang="en-US" sz="1200" dirty="0"/>
              <a:t>"Nature offers resistance to decoding, but it does not show ingenuity in finding new and undecipherable methods for jamming our communication with the outer world" (pp. 35–36).</a:t>
            </a:r>
          </a:p>
          <a:p>
            <a:r>
              <a:rPr lang="en-US" sz="1200" dirty="0"/>
              <a:t>	</a:t>
            </a:r>
          </a:p>
          <a:p>
            <a:r>
              <a:rPr lang="en-US" sz="1200" dirty="0"/>
              <a:t>	- Wikipedia on </a:t>
            </a:r>
            <a:r>
              <a:rPr lang="en-US" sz="1200" dirty="0">
                <a:hlinkClick r:id="rId5"/>
              </a:rPr>
              <a:t>Human use of Human Beings</a:t>
            </a:r>
            <a:endParaRPr lang="en-US" sz="1200" dirty="0"/>
          </a:p>
          <a:p>
            <a:endParaRPr lang="en-TW" sz="1200" dirty="0"/>
          </a:p>
        </p:txBody>
      </p:sp>
      <p:pic>
        <p:nvPicPr>
          <p:cNvPr id="7169" name="Picture 1">
            <a:hlinkClick r:id="rId6"/>
            <a:extLst>
              <a:ext uri="{FF2B5EF4-FFF2-40B4-BE49-F238E27FC236}">
                <a16:creationId xmlns:a16="http://schemas.microsoft.com/office/drawing/2014/main" id="{68CF3B2A-4265-2C46-BD7B-211B223B3DF7}"/>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1286189" y="1082221"/>
            <a:ext cx="1621418" cy="186974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7EBAC2F4-0D85-544A-B654-6FAF61353564}"/>
              </a:ext>
            </a:extLst>
          </p:cNvPr>
          <p:cNvSpPr txBox="1"/>
          <p:nvPr/>
        </p:nvSpPr>
        <p:spPr>
          <a:xfrm>
            <a:off x="1286189" y="3126407"/>
            <a:ext cx="7130697" cy="1708160"/>
          </a:xfrm>
          <a:prstGeom prst="rect">
            <a:avLst/>
          </a:prstGeom>
          <a:noFill/>
        </p:spPr>
        <p:txBody>
          <a:bodyPr wrap="square" rtlCol="0">
            <a:spAutoFit/>
          </a:bodyPr>
          <a:lstStyle/>
          <a:p>
            <a:r>
              <a:rPr lang="en-US" sz="1200" dirty="0">
                <a:hlinkClick r:id="rId8" tooltip="Willard Gibbs"/>
              </a:rPr>
              <a:t>Willard Gibbs</a:t>
            </a:r>
            <a:r>
              <a:rPr lang="en-US" sz="1200" dirty="0"/>
              <a:t>’ 1873 </a:t>
            </a:r>
            <a:r>
              <a:rPr lang="en-US" sz="1200" b="1" dirty="0"/>
              <a:t>available energy</a:t>
            </a:r>
            <a:r>
              <a:rPr lang="en-US" sz="1200" dirty="0"/>
              <a:t> (</a:t>
            </a:r>
            <a:r>
              <a:rPr lang="en-US" sz="1200" dirty="0">
                <a:hlinkClick r:id="rId9" tooltip="Thermodynamic free energy"/>
              </a:rPr>
              <a:t>free energy</a:t>
            </a:r>
            <a:r>
              <a:rPr lang="en-US" sz="1200" dirty="0"/>
              <a:t>) graph, which shows a plane perpendicular to the axis of </a:t>
            </a:r>
            <a:r>
              <a:rPr lang="en-US" sz="1200" i="1" dirty="0"/>
              <a:t>v</a:t>
            </a:r>
            <a:r>
              <a:rPr lang="en-US" sz="1200" dirty="0"/>
              <a:t> (</a:t>
            </a:r>
            <a:r>
              <a:rPr lang="en-US" sz="1200" dirty="0">
                <a:hlinkClick r:id="rId10" tooltip="Volume"/>
              </a:rPr>
              <a:t>volume</a:t>
            </a:r>
            <a:r>
              <a:rPr lang="en-US" sz="1200" dirty="0"/>
              <a:t>) and passing through point A, which represents the initial state of the body. MN is the section of the surface of </a:t>
            </a:r>
            <a:r>
              <a:rPr lang="en-US" sz="1200" dirty="0">
                <a:hlinkClick r:id="rId11" tooltip="Dissipated energy"/>
              </a:rPr>
              <a:t>dissipated energy</a:t>
            </a:r>
            <a:r>
              <a:rPr lang="en-US" sz="1200" dirty="0"/>
              <a:t>. Q</a:t>
            </a:r>
            <a:r>
              <a:rPr lang="el-GR" sz="1200" dirty="0"/>
              <a:t>ε </a:t>
            </a:r>
            <a:r>
              <a:rPr lang="en-US" sz="1200" dirty="0"/>
              <a:t>and Q</a:t>
            </a:r>
            <a:r>
              <a:rPr lang="el-GR" sz="1200" dirty="0"/>
              <a:t>η </a:t>
            </a:r>
            <a:r>
              <a:rPr lang="en-US" sz="1200" dirty="0"/>
              <a:t>are sections of the planes </a:t>
            </a:r>
            <a:r>
              <a:rPr lang="el-GR" sz="1200" i="1" dirty="0"/>
              <a:t>η</a:t>
            </a:r>
            <a:r>
              <a:rPr lang="el-GR" sz="1200" dirty="0"/>
              <a:t> = 0 </a:t>
            </a:r>
            <a:r>
              <a:rPr lang="en-US" sz="1200" dirty="0"/>
              <a:t>and </a:t>
            </a:r>
            <a:r>
              <a:rPr lang="el-GR" sz="1200" i="1" dirty="0"/>
              <a:t>ε</a:t>
            </a:r>
            <a:r>
              <a:rPr lang="el-GR" sz="1200" dirty="0"/>
              <a:t> = 0, </a:t>
            </a:r>
            <a:r>
              <a:rPr lang="en-US" sz="1200" dirty="0"/>
              <a:t>and therefore parallel to the axes of </a:t>
            </a:r>
            <a:r>
              <a:rPr lang="el-GR" sz="1200" dirty="0"/>
              <a:t>ε (</a:t>
            </a:r>
            <a:r>
              <a:rPr lang="en-US" sz="1200" dirty="0">
                <a:hlinkClick r:id="rId12" tooltip="Internal energy"/>
              </a:rPr>
              <a:t>internal energy</a:t>
            </a:r>
            <a:r>
              <a:rPr lang="en-US" sz="1200" dirty="0"/>
              <a:t>) and </a:t>
            </a:r>
            <a:r>
              <a:rPr lang="el-GR" sz="1200" dirty="0"/>
              <a:t>η (</a:t>
            </a:r>
            <a:r>
              <a:rPr lang="en-US" sz="1200" dirty="0">
                <a:hlinkClick r:id="rId13" tooltip="Entropy"/>
              </a:rPr>
              <a:t>entropy</a:t>
            </a:r>
            <a:r>
              <a:rPr lang="en-US" sz="1200" dirty="0"/>
              <a:t>) respectively. AD and AE are the energy and entropy of the body in its initial state, AB and AC its </a:t>
            </a:r>
            <a:r>
              <a:rPr lang="en-US" sz="1200" i="1" dirty="0"/>
              <a:t>available energy</a:t>
            </a:r>
            <a:r>
              <a:rPr lang="en-US" sz="1200" dirty="0"/>
              <a:t> (</a:t>
            </a:r>
            <a:r>
              <a:rPr lang="en-US" sz="1200" dirty="0">
                <a:hlinkClick r:id="rId14" tooltip="Gibbs energy"/>
              </a:rPr>
              <a:t>Gibbs energy</a:t>
            </a:r>
            <a:r>
              <a:rPr lang="en-US" sz="1200" dirty="0"/>
              <a:t>) and its </a:t>
            </a:r>
            <a:r>
              <a:rPr lang="en-US" sz="1200" i="1" dirty="0"/>
              <a:t>capacity for entropy</a:t>
            </a:r>
            <a:r>
              <a:rPr lang="en-US" sz="1200" dirty="0"/>
              <a:t> (the amount by which the entropy of the body can be increased without changing the energy of the body or increasing its volume) respectively.</a:t>
            </a:r>
          </a:p>
          <a:p>
            <a:r>
              <a:rPr lang="en-US" sz="1050" dirty="0"/>
              <a:t>		</a:t>
            </a:r>
          </a:p>
          <a:p>
            <a:r>
              <a:rPr lang="en-US" sz="1050" dirty="0"/>
              <a:t>					- Wikipedia on </a:t>
            </a:r>
            <a:r>
              <a:rPr lang="en-US" sz="1050" dirty="0">
                <a:hlinkClick r:id="rId6"/>
              </a:rPr>
              <a:t>Negentropy</a:t>
            </a:r>
            <a:endParaRPr lang="en-TW" sz="1050" dirty="0"/>
          </a:p>
        </p:txBody>
      </p:sp>
      <p:sp>
        <p:nvSpPr>
          <p:cNvPr id="5" name="Slide Number Placeholder 4">
            <a:extLst>
              <a:ext uri="{FF2B5EF4-FFF2-40B4-BE49-F238E27FC236}">
                <a16:creationId xmlns:a16="http://schemas.microsoft.com/office/drawing/2014/main" id="{B909EAC0-61EE-384E-8236-DD0C50A3611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47</a:t>
            </a:fld>
            <a:endParaRPr lang="en" dirty="0"/>
          </a:p>
        </p:txBody>
      </p:sp>
    </p:spTree>
    <p:extLst>
      <p:ext uri="{BB962C8B-B14F-4D97-AF65-F5344CB8AC3E}">
        <p14:creationId xmlns:p14="http://schemas.microsoft.com/office/powerpoint/2010/main" val="98470420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altLang="zh-CN" dirty="0">
                <a:solidFill>
                  <a:schemeClr val="tx1"/>
                </a:solidFill>
              </a:rPr>
              <a:t>Entropic namespaces in Partially Ordered Sets</a:t>
            </a:r>
            <a:endParaRPr dirty="0">
              <a:solidFill>
                <a:schemeClr val="tx1"/>
              </a:solidFill>
            </a:endParaRPr>
          </a:p>
        </p:txBody>
      </p:sp>
      <p:pic>
        <p:nvPicPr>
          <p:cNvPr id="6" name="Picture 5">
            <a:extLst>
              <a:ext uri="{FF2B5EF4-FFF2-40B4-BE49-F238E27FC236}">
                <a16:creationId xmlns:a16="http://schemas.microsoft.com/office/drawing/2014/main" id="{C41647E0-A135-8A43-AC97-E0119BA2AC3E}"/>
              </a:ext>
            </a:extLst>
          </p:cNvPr>
          <p:cNvPicPr>
            <a:picLocks noChangeAspect="1"/>
          </p:cNvPicPr>
          <p:nvPr/>
        </p:nvPicPr>
        <p:blipFill>
          <a:blip r:embed="rId3"/>
          <a:stretch>
            <a:fillRect/>
          </a:stretch>
        </p:blipFill>
        <p:spPr>
          <a:xfrm>
            <a:off x="4124689" y="1101938"/>
            <a:ext cx="4259017" cy="1956353"/>
          </a:xfrm>
          <a:prstGeom prst="rect">
            <a:avLst/>
          </a:prstGeom>
        </p:spPr>
      </p:pic>
      <p:sp>
        <p:nvSpPr>
          <p:cNvPr id="8" name="TextBox 7">
            <a:extLst>
              <a:ext uri="{FF2B5EF4-FFF2-40B4-BE49-F238E27FC236}">
                <a16:creationId xmlns:a16="http://schemas.microsoft.com/office/drawing/2014/main" id="{88751E7B-E3A8-8246-8E6D-FA5CED74519D}"/>
              </a:ext>
            </a:extLst>
          </p:cNvPr>
          <p:cNvSpPr txBox="1"/>
          <p:nvPr/>
        </p:nvSpPr>
        <p:spPr>
          <a:xfrm>
            <a:off x="937832" y="4751079"/>
            <a:ext cx="7268336" cy="307777"/>
          </a:xfrm>
          <a:prstGeom prst="rect">
            <a:avLst/>
          </a:prstGeom>
          <a:noFill/>
        </p:spPr>
        <p:txBody>
          <a:bodyPr wrap="none" rtlCol="0">
            <a:spAutoFit/>
          </a:bodyPr>
          <a:lstStyle/>
          <a:p>
            <a:pPr algn="ctr"/>
            <a:r>
              <a:rPr lang="en-US" dirty="0"/>
              <a:t>Image Source: </a:t>
            </a:r>
            <a:r>
              <a:rPr lang="en-US" dirty="0">
                <a:hlinkClick r:id="rId4"/>
              </a:rPr>
              <a:t>Symmetric chain decompositions of partially ordered sets</a:t>
            </a:r>
            <a:r>
              <a:rPr lang="en-US" dirty="0"/>
              <a:t> by </a:t>
            </a:r>
            <a:r>
              <a:rPr lang="en-US" dirty="0" err="1"/>
              <a:t>Ondrej</a:t>
            </a:r>
            <a:r>
              <a:rPr lang="en-US" dirty="0"/>
              <a:t> </a:t>
            </a:r>
            <a:r>
              <a:rPr lang="en-US" dirty="0" err="1"/>
              <a:t>Zjevik</a:t>
            </a:r>
            <a:endParaRPr lang="en-TW" dirty="0"/>
          </a:p>
        </p:txBody>
      </p:sp>
      <p:pic>
        <p:nvPicPr>
          <p:cNvPr id="9" name="Picture 8">
            <a:extLst>
              <a:ext uri="{FF2B5EF4-FFF2-40B4-BE49-F238E27FC236}">
                <a16:creationId xmlns:a16="http://schemas.microsoft.com/office/drawing/2014/main" id="{35C4965F-6064-7C4F-B3DA-871346A1E08E}"/>
              </a:ext>
            </a:extLst>
          </p:cNvPr>
          <p:cNvPicPr>
            <a:picLocks noChangeAspect="1"/>
          </p:cNvPicPr>
          <p:nvPr/>
        </p:nvPicPr>
        <p:blipFill>
          <a:blip r:embed="rId5"/>
          <a:stretch>
            <a:fillRect/>
          </a:stretch>
        </p:blipFill>
        <p:spPr>
          <a:xfrm>
            <a:off x="3857844" y="3254385"/>
            <a:ext cx="4442024" cy="1496694"/>
          </a:xfrm>
          <a:prstGeom prst="rect">
            <a:avLst/>
          </a:prstGeom>
        </p:spPr>
      </p:pic>
      <p:pic>
        <p:nvPicPr>
          <p:cNvPr id="7" name="Picture 6">
            <a:extLst>
              <a:ext uri="{FF2B5EF4-FFF2-40B4-BE49-F238E27FC236}">
                <a16:creationId xmlns:a16="http://schemas.microsoft.com/office/drawing/2014/main" id="{D3BE6B2C-DF37-DE4E-A569-4C3928B7D1D4}"/>
              </a:ext>
            </a:extLst>
          </p:cNvPr>
          <p:cNvPicPr>
            <a:picLocks noChangeAspect="1"/>
          </p:cNvPicPr>
          <p:nvPr/>
        </p:nvPicPr>
        <p:blipFill>
          <a:blip r:embed="rId6"/>
          <a:stretch>
            <a:fillRect/>
          </a:stretch>
        </p:blipFill>
        <p:spPr>
          <a:xfrm>
            <a:off x="760294" y="1409912"/>
            <a:ext cx="3582007" cy="2948980"/>
          </a:xfrm>
          <a:prstGeom prst="rect">
            <a:avLst/>
          </a:prstGeom>
        </p:spPr>
      </p:pic>
      <p:sp>
        <p:nvSpPr>
          <p:cNvPr id="10" name="Slide Number Placeholder 9">
            <a:extLst>
              <a:ext uri="{FF2B5EF4-FFF2-40B4-BE49-F238E27FC236}">
                <a16:creationId xmlns:a16="http://schemas.microsoft.com/office/drawing/2014/main" id="{1C897F31-5E71-034B-8DB2-90CBE00DBEE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48</a:t>
            </a:fld>
            <a:endParaRPr lang="en" dirty="0"/>
          </a:p>
        </p:txBody>
      </p:sp>
    </p:spTree>
    <p:extLst>
      <p:ext uri="{BB962C8B-B14F-4D97-AF65-F5344CB8AC3E}">
        <p14:creationId xmlns:p14="http://schemas.microsoft.com/office/powerpoint/2010/main" val="242770632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C97B11A-D4DB-5F4B-8FC1-B2764D89B6E6}"/>
              </a:ext>
            </a:extLst>
          </p:cNvPr>
          <p:cNvPicPr>
            <a:picLocks noChangeAspect="1"/>
          </p:cNvPicPr>
          <p:nvPr/>
        </p:nvPicPr>
        <p:blipFill>
          <a:blip r:embed="rId3"/>
          <a:stretch>
            <a:fillRect/>
          </a:stretch>
        </p:blipFill>
        <p:spPr>
          <a:xfrm>
            <a:off x="3340582" y="1649837"/>
            <a:ext cx="5558082" cy="2238875"/>
          </a:xfrm>
          <a:prstGeom prst="rect">
            <a:avLst/>
          </a:prstGeom>
        </p:spPr>
      </p:pic>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Stages of Control in Cybernetics</a:t>
            </a:r>
            <a:endParaRPr dirty="0">
              <a:solidFill>
                <a:schemeClr val="tx1"/>
              </a:solidFill>
            </a:endParaRPr>
          </a:p>
        </p:txBody>
      </p:sp>
      <p:pic>
        <p:nvPicPr>
          <p:cNvPr id="1026" name="Picture 2">
            <a:hlinkClick r:id="rId4"/>
            <a:extLst>
              <a:ext uri="{FF2B5EF4-FFF2-40B4-BE49-F238E27FC236}">
                <a16:creationId xmlns:a16="http://schemas.microsoft.com/office/drawing/2014/main" id="{103B772B-F392-004A-BCD5-406DB9CD450C}"/>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a:stretch/>
        </p:blipFill>
        <p:spPr bwMode="auto">
          <a:xfrm>
            <a:off x="311700" y="1609016"/>
            <a:ext cx="3297592" cy="243449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EE6E307F-9906-FA40-8DEC-64E24E0AE323}"/>
              </a:ext>
            </a:extLst>
          </p:cNvPr>
          <p:cNvSpPr txBox="1"/>
          <p:nvPr/>
        </p:nvSpPr>
        <p:spPr>
          <a:xfrm>
            <a:off x="2313208" y="4353017"/>
            <a:ext cx="4517583" cy="307777"/>
          </a:xfrm>
          <a:prstGeom prst="rect">
            <a:avLst/>
          </a:prstGeom>
          <a:noFill/>
        </p:spPr>
        <p:txBody>
          <a:bodyPr wrap="none" rtlCol="0">
            <a:spAutoFit/>
          </a:bodyPr>
          <a:lstStyle/>
          <a:p>
            <a:r>
              <a:rPr lang="en-TW" dirty="0"/>
              <a:t>Figure 1 of </a:t>
            </a:r>
            <a:r>
              <a:rPr lang="en-US" b="1" dirty="0">
                <a:hlinkClick r:id="rId4"/>
              </a:rPr>
              <a:t>The Computational Boundary of a “Self”</a:t>
            </a:r>
            <a:endParaRPr lang="en-US" b="1" dirty="0"/>
          </a:p>
        </p:txBody>
      </p:sp>
      <p:sp>
        <p:nvSpPr>
          <p:cNvPr id="6" name="Slide Number Placeholder 5">
            <a:extLst>
              <a:ext uri="{FF2B5EF4-FFF2-40B4-BE49-F238E27FC236}">
                <a16:creationId xmlns:a16="http://schemas.microsoft.com/office/drawing/2014/main" id="{B54768AB-4FB6-454F-87B3-07137FE98F1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49</a:t>
            </a:fld>
            <a:endParaRPr lang="en" dirty="0"/>
          </a:p>
        </p:txBody>
      </p:sp>
    </p:spTree>
    <p:extLst>
      <p:ext uri="{BB962C8B-B14F-4D97-AF65-F5344CB8AC3E}">
        <p14:creationId xmlns:p14="http://schemas.microsoft.com/office/powerpoint/2010/main" val="26671911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4" name="Allow consciousness the freedom to exist in the minds of the beholders and Self-Governed BSM contracts"/>
          <p:cNvSpPr txBox="1">
            <a:spLocks noGrp="1"/>
          </p:cNvSpPr>
          <p:nvPr>
            <p:ph type="title"/>
          </p:nvPr>
        </p:nvSpPr>
        <p:spPr>
          <a:xfrm>
            <a:off x="496251" y="343129"/>
            <a:ext cx="8151495" cy="946309"/>
          </a:xfrm>
          <a:prstGeom prst="rect">
            <a:avLst/>
          </a:prstGeom>
        </p:spPr>
        <p:txBody>
          <a:bodyPr>
            <a:noAutofit/>
          </a:bodyPr>
          <a:lstStyle>
            <a:lvl1pPr defTabSz="667385">
              <a:defRPr sz="1750"/>
            </a:lvl1pPr>
          </a:lstStyle>
          <a:p>
            <a:pPr algn="ctr"/>
            <a:r>
              <a:rPr lang="en-US" sz="3200" dirty="0"/>
              <a:t>A Rhetoric Lens to see the world</a:t>
            </a:r>
          </a:p>
        </p:txBody>
      </p:sp>
      <p:sp>
        <p:nvSpPr>
          <p:cNvPr id="6" name="Allow consciousness the freedom to exist in the minds of the beholders and Self-Governed BSM contracts">
            <a:extLst>
              <a:ext uri="{FF2B5EF4-FFF2-40B4-BE49-F238E27FC236}">
                <a16:creationId xmlns:a16="http://schemas.microsoft.com/office/drawing/2014/main" id="{F110B617-9EE1-5446-8A5E-852B9D2C908F}"/>
              </a:ext>
            </a:extLst>
          </p:cNvPr>
          <p:cNvSpPr txBox="1">
            <a:spLocks/>
          </p:cNvSpPr>
          <p:nvPr/>
        </p:nvSpPr>
        <p:spPr>
          <a:xfrm>
            <a:off x="496250" y="1556864"/>
            <a:ext cx="8151495" cy="94630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defTabSz="667385" rtl="0">
              <a:lnSpc>
                <a:spcPct val="100000"/>
              </a:lnSpc>
              <a:spcBef>
                <a:spcPts val="0"/>
              </a:spcBef>
              <a:spcAft>
                <a:spcPts val="0"/>
              </a:spcAft>
              <a:buClr>
                <a:schemeClr val="dk1"/>
              </a:buClr>
              <a:buSzPts val="2800"/>
              <a:buFont typeface="Arial"/>
              <a:buNone/>
              <a:defRPr sz="175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r>
              <a:rPr lang="en-US" sz="3200" dirty="0"/>
              <a:t>Focus on the relational structures between Names</a:t>
            </a:r>
          </a:p>
        </p:txBody>
      </p:sp>
      <p:sp>
        <p:nvSpPr>
          <p:cNvPr id="8" name="TextBox 7">
            <a:extLst>
              <a:ext uri="{FF2B5EF4-FFF2-40B4-BE49-F238E27FC236}">
                <a16:creationId xmlns:a16="http://schemas.microsoft.com/office/drawing/2014/main" id="{3516BFE8-CEF2-4646-B525-A4FC30F8D850}"/>
              </a:ext>
            </a:extLst>
          </p:cNvPr>
          <p:cNvSpPr txBox="1"/>
          <p:nvPr/>
        </p:nvSpPr>
        <p:spPr>
          <a:xfrm>
            <a:off x="1048439" y="2728373"/>
            <a:ext cx="7047122" cy="307777"/>
          </a:xfrm>
          <a:prstGeom prst="rect">
            <a:avLst/>
          </a:prstGeom>
          <a:noFill/>
        </p:spPr>
        <p:txBody>
          <a:bodyPr wrap="none" rtlCol="0">
            <a:spAutoFit/>
          </a:bodyPr>
          <a:lstStyle/>
          <a:p>
            <a:r>
              <a:rPr lang="en-US" dirty="0"/>
              <a:t>This set of rules can be used recursively to generate an infinite amount of expressions.</a:t>
            </a:r>
            <a:endParaRPr lang="en-TW" dirty="0"/>
          </a:p>
        </p:txBody>
      </p:sp>
      <p:grpSp>
        <p:nvGrpSpPr>
          <p:cNvPr id="9" name="Group 8">
            <a:extLst>
              <a:ext uri="{FF2B5EF4-FFF2-40B4-BE49-F238E27FC236}">
                <a16:creationId xmlns:a16="http://schemas.microsoft.com/office/drawing/2014/main" id="{75A97567-FB75-6346-88A8-6F5C7090846F}"/>
              </a:ext>
            </a:extLst>
          </p:cNvPr>
          <p:cNvGrpSpPr/>
          <p:nvPr/>
        </p:nvGrpSpPr>
        <p:grpSpPr>
          <a:xfrm>
            <a:off x="1674307" y="3175041"/>
            <a:ext cx="5795379" cy="1625330"/>
            <a:chOff x="1929239" y="2947810"/>
            <a:chExt cx="5795379" cy="1625330"/>
          </a:xfrm>
        </p:grpSpPr>
        <p:sp>
          <p:nvSpPr>
            <p:cNvPr id="10" name="Oval 9">
              <a:extLst>
                <a:ext uri="{FF2B5EF4-FFF2-40B4-BE49-F238E27FC236}">
                  <a16:creationId xmlns:a16="http://schemas.microsoft.com/office/drawing/2014/main" id="{CEAC2435-F71F-E348-85B2-EE02D80D1EDA}"/>
                </a:ext>
              </a:extLst>
            </p:cNvPr>
            <p:cNvSpPr/>
            <p:nvPr/>
          </p:nvSpPr>
          <p:spPr>
            <a:xfrm>
              <a:off x="1929239" y="3786139"/>
              <a:ext cx="384048" cy="384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nvGrpSpPr>
            <p:cNvPr id="11" name="Group 10">
              <a:extLst>
                <a:ext uri="{FF2B5EF4-FFF2-40B4-BE49-F238E27FC236}">
                  <a16:creationId xmlns:a16="http://schemas.microsoft.com/office/drawing/2014/main" id="{89C4795A-F07A-0A4B-A1AB-C250F643455D}"/>
                </a:ext>
              </a:extLst>
            </p:cNvPr>
            <p:cNvGrpSpPr/>
            <p:nvPr/>
          </p:nvGrpSpPr>
          <p:grpSpPr>
            <a:xfrm>
              <a:off x="7340570" y="2947810"/>
              <a:ext cx="384048" cy="384048"/>
              <a:chOff x="6854952" y="3657600"/>
              <a:chExt cx="384048" cy="384048"/>
            </a:xfrm>
          </p:grpSpPr>
          <p:sp>
            <p:nvSpPr>
              <p:cNvPr id="34" name="Oval 33">
                <a:extLst>
                  <a:ext uri="{FF2B5EF4-FFF2-40B4-BE49-F238E27FC236}">
                    <a16:creationId xmlns:a16="http://schemas.microsoft.com/office/drawing/2014/main" id="{A1A7E6C7-2D0D-8B44-AE03-999A12D86E44}"/>
                  </a:ext>
                </a:extLst>
              </p:cNvPr>
              <p:cNvSpPr/>
              <p:nvPr/>
            </p:nvSpPr>
            <p:spPr>
              <a:xfrm>
                <a:off x="6854952" y="3657600"/>
                <a:ext cx="384048" cy="3840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35" name="Oval 34">
                <a:extLst>
                  <a:ext uri="{FF2B5EF4-FFF2-40B4-BE49-F238E27FC236}">
                    <a16:creationId xmlns:a16="http://schemas.microsoft.com/office/drawing/2014/main" id="{E3A665AD-6CBA-9748-B933-C6567AFF7D0A}"/>
                  </a:ext>
                </a:extLst>
              </p:cNvPr>
              <p:cNvSpPr/>
              <p:nvPr/>
            </p:nvSpPr>
            <p:spPr>
              <a:xfrm>
                <a:off x="6970776" y="3773424"/>
                <a:ext cx="152400" cy="1524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sp>
          <p:nvSpPr>
            <p:cNvPr id="12" name="Rounded Rectangle 11">
              <a:extLst>
                <a:ext uri="{FF2B5EF4-FFF2-40B4-BE49-F238E27FC236}">
                  <a16:creationId xmlns:a16="http://schemas.microsoft.com/office/drawing/2014/main" id="{AFC4C84D-5F7F-0E48-B4BB-4B68F23E3031}"/>
                </a:ext>
              </a:extLst>
            </p:cNvPr>
            <p:cNvSpPr/>
            <p:nvPr/>
          </p:nvSpPr>
          <p:spPr>
            <a:xfrm>
              <a:off x="3817620" y="3008096"/>
              <a:ext cx="1508760"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accent1">
                      <a:lumMod val="75000"/>
                    </a:schemeClr>
                  </a:solidFill>
                </a:rPr>
                <a:t>Variable</a:t>
              </a:r>
            </a:p>
          </p:txBody>
        </p:sp>
        <p:sp>
          <p:nvSpPr>
            <p:cNvPr id="13" name="Rounded Rectangle 12">
              <a:extLst>
                <a:ext uri="{FF2B5EF4-FFF2-40B4-BE49-F238E27FC236}">
                  <a16:creationId xmlns:a16="http://schemas.microsoft.com/office/drawing/2014/main" id="{7AE08A94-52DF-5A4D-9B38-7360FC5B602F}"/>
                </a:ext>
              </a:extLst>
            </p:cNvPr>
            <p:cNvSpPr/>
            <p:nvPr/>
          </p:nvSpPr>
          <p:spPr>
            <a:xfrm>
              <a:off x="2947373" y="3511819"/>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accent1">
                      <a:lumMod val="75000"/>
                    </a:schemeClr>
                  </a:solidFill>
                </a:rPr>
                <a:t>Expression1</a:t>
              </a:r>
            </a:p>
          </p:txBody>
        </p:sp>
        <p:sp>
          <p:nvSpPr>
            <p:cNvPr id="14" name="Rounded Rectangle 13">
              <a:extLst>
                <a:ext uri="{FF2B5EF4-FFF2-40B4-BE49-F238E27FC236}">
                  <a16:creationId xmlns:a16="http://schemas.microsoft.com/office/drawing/2014/main" id="{750839D8-A246-CF49-BDED-9D68562986BA}"/>
                </a:ext>
              </a:extLst>
            </p:cNvPr>
            <p:cNvSpPr/>
            <p:nvPr/>
          </p:nvSpPr>
          <p:spPr>
            <a:xfrm>
              <a:off x="4750805" y="3510346"/>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accent1">
                      <a:lumMod val="75000"/>
                    </a:schemeClr>
                  </a:solidFill>
                </a:rPr>
                <a:t>Expression2</a:t>
              </a:r>
            </a:p>
          </p:txBody>
        </p:sp>
        <p:cxnSp>
          <p:nvCxnSpPr>
            <p:cNvPr id="15" name="Straight Arrow Connector 14">
              <a:extLst>
                <a:ext uri="{FF2B5EF4-FFF2-40B4-BE49-F238E27FC236}">
                  <a16:creationId xmlns:a16="http://schemas.microsoft.com/office/drawing/2014/main" id="{6659FD7C-96E8-5846-A3D3-91D22E144247}"/>
                </a:ext>
              </a:extLst>
            </p:cNvPr>
            <p:cNvCxnSpPr>
              <a:cxnSpLocks/>
              <a:stCxn id="10" idx="7"/>
              <a:endCxn id="13" idx="1"/>
            </p:cNvCxnSpPr>
            <p:nvPr/>
          </p:nvCxnSpPr>
          <p:spPr>
            <a:xfrm flipV="1">
              <a:off x="2257044" y="3644407"/>
              <a:ext cx="690329" cy="197975"/>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35D7A8CA-79AD-2145-B320-084448A4C886}"/>
                </a:ext>
              </a:extLst>
            </p:cNvPr>
            <p:cNvCxnSpPr>
              <a:cxnSpLocks/>
              <a:stCxn id="10" idx="0"/>
              <a:endCxn id="12" idx="1"/>
            </p:cNvCxnSpPr>
            <p:nvPr/>
          </p:nvCxnSpPr>
          <p:spPr>
            <a:xfrm flipV="1">
              <a:off x="2121263" y="3140684"/>
              <a:ext cx="1696357" cy="645455"/>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BA115D21-73AE-8D4F-9FB1-56036FB066E5}"/>
                </a:ext>
              </a:extLst>
            </p:cNvPr>
            <p:cNvCxnSpPr>
              <a:cxnSpLocks/>
              <a:stCxn id="12" idx="3"/>
              <a:endCxn id="34" idx="2"/>
            </p:cNvCxnSpPr>
            <p:nvPr/>
          </p:nvCxnSpPr>
          <p:spPr>
            <a:xfrm flipV="1">
              <a:off x="5326380" y="3139834"/>
              <a:ext cx="2014190" cy="850"/>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E8214ACE-F6FB-0D49-B3E9-B2DF1F33D0C9}"/>
                </a:ext>
              </a:extLst>
            </p:cNvPr>
            <p:cNvCxnSpPr>
              <a:cxnSpLocks/>
              <a:stCxn id="13" idx="3"/>
              <a:endCxn id="14" idx="1"/>
            </p:cNvCxnSpPr>
            <p:nvPr/>
          </p:nvCxnSpPr>
          <p:spPr>
            <a:xfrm flipV="1">
              <a:off x="4222286" y="3642934"/>
              <a:ext cx="528519" cy="1473"/>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8484FA32-2D43-2046-B37F-EF7DFC3CB2DC}"/>
                </a:ext>
              </a:extLst>
            </p:cNvPr>
            <p:cNvCxnSpPr>
              <a:cxnSpLocks/>
              <a:stCxn id="14" idx="3"/>
              <a:endCxn id="27" idx="1"/>
            </p:cNvCxnSpPr>
            <p:nvPr/>
          </p:nvCxnSpPr>
          <p:spPr>
            <a:xfrm>
              <a:off x="6025718" y="3642934"/>
              <a:ext cx="825650" cy="199448"/>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 name="Rounded Rectangle 19">
              <a:extLst>
                <a:ext uri="{FF2B5EF4-FFF2-40B4-BE49-F238E27FC236}">
                  <a16:creationId xmlns:a16="http://schemas.microsoft.com/office/drawing/2014/main" id="{CB797115-4132-4546-984C-6EFE7B84F6F9}"/>
                </a:ext>
              </a:extLst>
            </p:cNvPr>
            <p:cNvSpPr/>
            <p:nvPr/>
          </p:nvSpPr>
          <p:spPr>
            <a:xfrm>
              <a:off x="3448871" y="3850350"/>
              <a:ext cx="950976"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accent1">
                      <a:lumMod val="75000"/>
                    </a:schemeClr>
                  </a:solidFill>
                </a:rPr>
                <a:t>Variable</a:t>
              </a:r>
            </a:p>
          </p:txBody>
        </p:sp>
        <p:sp>
          <p:nvSpPr>
            <p:cNvPr id="21" name="Rounded Rectangle 20">
              <a:extLst>
                <a:ext uri="{FF2B5EF4-FFF2-40B4-BE49-F238E27FC236}">
                  <a16:creationId xmlns:a16="http://schemas.microsoft.com/office/drawing/2014/main" id="{2893D1DE-C369-0546-9E05-6F8BEE9C007B}"/>
                </a:ext>
              </a:extLst>
            </p:cNvPr>
            <p:cNvSpPr/>
            <p:nvPr/>
          </p:nvSpPr>
          <p:spPr>
            <a:xfrm>
              <a:off x="4750805" y="3852992"/>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accent1">
                      <a:lumMod val="75000"/>
                    </a:schemeClr>
                  </a:solidFill>
                </a:rPr>
                <a:t>Expression</a:t>
              </a:r>
            </a:p>
          </p:txBody>
        </p:sp>
        <p:cxnSp>
          <p:nvCxnSpPr>
            <p:cNvPr id="22" name="Straight Arrow Connector 21">
              <a:extLst>
                <a:ext uri="{FF2B5EF4-FFF2-40B4-BE49-F238E27FC236}">
                  <a16:creationId xmlns:a16="http://schemas.microsoft.com/office/drawing/2014/main" id="{F0392436-4990-6440-A1E6-550EB2065D4D}"/>
                </a:ext>
              </a:extLst>
            </p:cNvPr>
            <p:cNvCxnSpPr>
              <a:cxnSpLocks/>
              <a:stCxn id="20" idx="3"/>
              <a:endCxn id="21" idx="1"/>
            </p:cNvCxnSpPr>
            <p:nvPr/>
          </p:nvCxnSpPr>
          <p:spPr>
            <a:xfrm>
              <a:off x="4399847" y="3982938"/>
              <a:ext cx="350958" cy="2642"/>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id="{8BD96D90-8317-0241-83C4-5DD40F489A75}"/>
                </a:ext>
              </a:extLst>
            </p:cNvPr>
            <p:cNvGrpSpPr/>
            <p:nvPr/>
          </p:nvGrpSpPr>
          <p:grpSpPr>
            <a:xfrm>
              <a:off x="2947373" y="4235049"/>
              <a:ext cx="3078345" cy="338091"/>
              <a:chOff x="2907647" y="3370617"/>
              <a:chExt cx="3078345" cy="338091"/>
            </a:xfrm>
          </p:grpSpPr>
          <p:sp>
            <p:nvSpPr>
              <p:cNvPr id="32" name="Rounded Rectangle 31">
                <a:extLst>
                  <a:ext uri="{FF2B5EF4-FFF2-40B4-BE49-F238E27FC236}">
                    <a16:creationId xmlns:a16="http://schemas.microsoft.com/office/drawing/2014/main" id="{119DB04E-C70A-DE45-9FD8-5E43CC2F0FD4}"/>
                  </a:ext>
                </a:extLst>
              </p:cNvPr>
              <p:cNvSpPr/>
              <p:nvPr/>
            </p:nvSpPr>
            <p:spPr>
              <a:xfrm>
                <a:off x="2907647" y="3370617"/>
                <a:ext cx="3078345" cy="33809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accent1">
                        <a:lumMod val="75000"/>
                      </a:schemeClr>
                    </a:solidFill>
                  </a:rPr>
                  <a:t>(                           )</a:t>
                </a:r>
              </a:p>
            </p:txBody>
          </p:sp>
          <p:sp>
            <p:nvSpPr>
              <p:cNvPr id="33" name="Rounded Rectangle 32">
                <a:extLst>
                  <a:ext uri="{FF2B5EF4-FFF2-40B4-BE49-F238E27FC236}">
                    <a16:creationId xmlns:a16="http://schemas.microsoft.com/office/drawing/2014/main" id="{4B3845D0-73C5-844E-A28F-F232A2017989}"/>
                  </a:ext>
                </a:extLst>
              </p:cNvPr>
              <p:cNvSpPr/>
              <p:nvPr/>
            </p:nvSpPr>
            <p:spPr>
              <a:xfrm>
                <a:off x="3861355" y="3407074"/>
                <a:ext cx="1170929"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accent1">
                        <a:lumMod val="75000"/>
                      </a:schemeClr>
                    </a:solidFill>
                  </a:rPr>
                  <a:t>Expression</a:t>
                </a:r>
              </a:p>
            </p:txBody>
          </p:sp>
        </p:grpSp>
        <p:sp>
          <p:nvSpPr>
            <p:cNvPr id="24" name="Rounded Rectangle 23">
              <a:extLst>
                <a:ext uri="{FF2B5EF4-FFF2-40B4-BE49-F238E27FC236}">
                  <a16:creationId xmlns:a16="http://schemas.microsoft.com/office/drawing/2014/main" id="{3B1E29E5-F259-2546-ADCA-46A38812AB07}"/>
                </a:ext>
              </a:extLst>
            </p:cNvPr>
            <p:cNvSpPr/>
            <p:nvPr/>
          </p:nvSpPr>
          <p:spPr>
            <a:xfrm>
              <a:off x="2947373" y="3849344"/>
              <a:ext cx="342900"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800" dirty="0">
                  <a:solidFill>
                    <a:schemeClr val="accent1">
                      <a:lumMod val="75000"/>
                    </a:schemeClr>
                  </a:solidFill>
                </a:rPr>
                <a:t>𝜆</a:t>
              </a:r>
            </a:p>
          </p:txBody>
        </p:sp>
        <p:cxnSp>
          <p:nvCxnSpPr>
            <p:cNvPr id="25" name="Straight Arrow Connector 24">
              <a:extLst>
                <a:ext uri="{FF2B5EF4-FFF2-40B4-BE49-F238E27FC236}">
                  <a16:creationId xmlns:a16="http://schemas.microsoft.com/office/drawing/2014/main" id="{A5AF0977-4796-AA4B-A0A1-63FC61F1FEF5}"/>
                </a:ext>
              </a:extLst>
            </p:cNvPr>
            <p:cNvCxnSpPr>
              <a:cxnSpLocks/>
              <a:stCxn id="24" idx="3"/>
              <a:endCxn id="20" idx="1"/>
            </p:cNvCxnSpPr>
            <p:nvPr/>
          </p:nvCxnSpPr>
          <p:spPr>
            <a:xfrm>
              <a:off x="3290273" y="3981932"/>
              <a:ext cx="158598" cy="1006"/>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A8C1D822-2FC0-7542-A192-D79E3A223D9C}"/>
                </a:ext>
              </a:extLst>
            </p:cNvPr>
            <p:cNvCxnSpPr>
              <a:cxnSpLocks/>
              <a:stCxn id="21" idx="3"/>
              <a:endCxn id="27" idx="2"/>
            </p:cNvCxnSpPr>
            <p:nvPr/>
          </p:nvCxnSpPr>
          <p:spPr>
            <a:xfrm flipV="1">
              <a:off x="6025718" y="3978163"/>
              <a:ext cx="769407" cy="7417"/>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A2D9AA34-2C22-8B41-B02F-9C965FE14F40}"/>
                </a:ext>
              </a:extLst>
            </p:cNvPr>
            <p:cNvSpPr/>
            <p:nvPr/>
          </p:nvSpPr>
          <p:spPr>
            <a:xfrm>
              <a:off x="6795125" y="3786139"/>
              <a:ext cx="384048" cy="384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cxnSp>
          <p:nvCxnSpPr>
            <p:cNvPr id="28" name="Straight Arrow Connector 27">
              <a:extLst>
                <a:ext uri="{FF2B5EF4-FFF2-40B4-BE49-F238E27FC236}">
                  <a16:creationId xmlns:a16="http://schemas.microsoft.com/office/drawing/2014/main" id="{6C6E3436-D5B0-604E-845F-5E0AA32EC9CA}"/>
                </a:ext>
              </a:extLst>
            </p:cNvPr>
            <p:cNvCxnSpPr>
              <a:cxnSpLocks/>
              <a:stCxn id="32" idx="3"/>
              <a:endCxn id="27" idx="3"/>
            </p:cNvCxnSpPr>
            <p:nvPr/>
          </p:nvCxnSpPr>
          <p:spPr>
            <a:xfrm flipV="1">
              <a:off x="6025718" y="4113944"/>
              <a:ext cx="825650" cy="290151"/>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775833E9-2C52-EF47-8E3D-DF2D154CE3F8}"/>
                </a:ext>
              </a:extLst>
            </p:cNvPr>
            <p:cNvCxnSpPr>
              <a:cxnSpLocks/>
              <a:stCxn id="10" idx="6"/>
              <a:endCxn id="24" idx="1"/>
            </p:cNvCxnSpPr>
            <p:nvPr/>
          </p:nvCxnSpPr>
          <p:spPr>
            <a:xfrm>
              <a:off x="2313287" y="3978163"/>
              <a:ext cx="634086" cy="3769"/>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467B4D5-F6BD-E243-BBD4-5D36FFA1E6A6}"/>
                </a:ext>
              </a:extLst>
            </p:cNvPr>
            <p:cNvCxnSpPr>
              <a:cxnSpLocks/>
              <a:stCxn id="10" idx="5"/>
              <a:endCxn id="32" idx="1"/>
            </p:cNvCxnSpPr>
            <p:nvPr/>
          </p:nvCxnSpPr>
          <p:spPr>
            <a:xfrm>
              <a:off x="2257044" y="4113944"/>
              <a:ext cx="690329" cy="290151"/>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Elbow Connector 30">
              <a:extLst>
                <a:ext uri="{FF2B5EF4-FFF2-40B4-BE49-F238E27FC236}">
                  <a16:creationId xmlns:a16="http://schemas.microsoft.com/office/drawing/2014/main" id="{E9275DC0-216B-BC4E-B133-F8A5F1B43A09}"/>
                </a:ext>
              </a:extLst>
            </p:cNvPr>
            <p:cNvCxnSpPr>
              <a:cxnSpLocks/>
              <a:stCxn id="27" idx="6"/>
              <a:endCxn id="10" idx="2"/>
            </p:cNvCxnSpPr>
            <p:nvPr/>
          </p:nvCxnSpPr>
          <p:spPr>
            <a:xfrm flipH="1">
              <a:off x="1929239" y="3978163"/>
              <a:ext cx="5249934" cy="12700"/>
            </a:xfrm>
            <a:prstGeom prst="bentConnector5">
              <a:avLst>
                <a:gd name="adj1" fmla="val -4354"/>
                <a:gd name="adj2" fmla="val 6336000"/>
                <a:gd name="adj3" fmla="val 104354"/>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3" name="Slide Number Placeholder 2">
            <a:extLst>
              <a:ext uri="{FF2B5EF4-FFF2-40B4-BE49-F238E27FC236}">
                <a16:creationId xmlns:a16="http://schemas.microsoft.com/office/drawing/2014/main" id="{3708FB78-AF75-F744-BCBF-6DED8426573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a:t>
            </a:fld>
            <a:endParaRPr lang="en" dirty="0"/>
          </a:p>
        </p:txBody>
      </p:sp>
    </p:spTree>
    <p:extLst>
      <p:ext uri="{BB962C8B-B14F-4D97-AF65-F5344CB8AC3E}">
        <p14:creationId xmlns:p14="http://schemas.microsoft.com/office/powerpoint/2010/main" val="310618306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Controlled Boundaries (</a:t>
            </a:r>
            <a:r>
              <a:rPr lang="en-US" dirty="0" err="1">
                <a:solidFill>
                  <a:schemeClr val="tx1"/>
                </a:solidFill>
              </a:rPr>
              <a:t>Poset</a:t>
            </a:r>
            <a:r>
              <a:rPr lang="en-US" dirty="0">
                <a:solidFill>
                  <a:schemeClr val="tx1"/>
                </a:solidFill>
              </a:rPr>
              <a:t>) of different Scales</a:t>
            </a:r>
            <a:endParaRPr dirty="0">
              <a:solidFill>
                <a:schemeClr val="tx1"/>
              </a:solidFill>
            </a:endParaRPr>
          </a:p>
        </p:txBody>
      </p:sp>
      <p:sp>
        <p:nvSpPr>
          <p:cNvPr id="2" name="TextBox 1">
            <a:extLst>
              <a:ext uri="{FF2B5EF4-FFF2-40B4-BE49-F238E27FC236}">
                <a16:creationId xmlns:a16="http://schemas.microsoft.com/office/drawing/2014/main" id="{EE6E307F-9906-FA40-8DEC-64E24E0AE323}"/>
              </a:ext>
            </a:extLst>
          </p:cNvPr>
          <p:cNvSpPr txBox="1"/>
          <p:nvPr/>
        </p:nvSpPr>
        <p:spPr>
          <a:xfrm>
            <a:off x="3080084" y="4698475"/>
            <a:ext cx="4517583" cy="307777"/>
          </a:xfrm>
          <a:prstGeom prst="rect">
            <a:avLst/>
          </a:prstGeom>
          <a:noFill/>
        </p:spPr>
        <p:txBody>
          <a:bodyPr wrap="none" rtlCol="0">
            <a:spAutoFit/>
          </a:bodyPr>
          <a:lstStyle/>
          <a:p>
            <a:r>
              <a:rPr lang="en-US" dirty="0"/>
              <a:t>Figure 2 </a:t>
            </a:r>
            <a:r>
              <a:rPr lang="en-TW" dirty="0"/>
              <a:t>of </a:t>
            </a:r>
            <a:r>
              <a:rPr lang="en-US" b="1" dirty="0">
                <a:hlinkClick r:id="rId3"/>
              </a:rPr>
              <a:t>The Computational Boundary of a “Self”</a:t>
            </a:r>
            <a:endParaRPr lang="en-US" b="1" dirty="0"/>
          </a:p>
        </p:txBody>
      </p:sp>
      <p:pic>
        <p:nvPicPr>
          <p:cNvPr id="2050" name="Picture 2">
            <a:hlinkClick r:id="rId3"/>
            <a:extLst>
              <a:ext uri="{FF2B5EF4-FFF2-40B4-BE49-F238E27FC236}">
                <a16:creationId xmlns:a16="http://schemas.microsoft.com/office/drawing/2014/main" id="{DFF910C6-79FF-F44D-A778-71DA605A00B1}"/>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2040932" y="1041753"/>
            <a:ext cx="4779684" cy="3632694"/>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AAFAA0B6-DBD9-E748-AF9F-352F160B39E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50</a:t>
            </a:fld>
            <a:endParaRPr lang="en" dirty="0"/>
          </a:p>
        </p:txBody>
      </p:sp>
    </p:spTree>
    <p:extLst>
      <p:ext uri="{BB962C8B-B14F-4D97-AF65-F5344CB8AC3E}">
        <p14:creationId xmlns:p14="http://schemas.microsoft.com/office/powerpoint/2010/main" val="103253040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Controlled Boundaries of different Scales</a:t>
            </a:r>
            <a:endParaRPr dirty="0">
              <a:solidFill>
                <a:schemeClr val="tx1"/>
              </a:solidFill>
            </a:endParaRPr>
          </a:p>
        </p:txBody>
      </p:sp>
      <p:sp>
        <p:nvSpPr>
          <p:cNvPr id="2" name="TextBox 1">
            <a:extLst>
              <a:ext uri="{FF2B5EF4-FFF2-40B4-BE49-F238E27FC236}">
                <a16:creationId xmlns:a16="http://schemas.microsoft.com/office/drawing/2014/main" id="{EE6E307F-9906-FA40-8DEC-64E24E0AE323}"/>
              </a:ext>
            </a:extLst>
          </p:cNvPr>
          <p:cNvSpPr txBox="1"/>
          <p:nvPr/>
        </p:nvSpPr>
        <p:spPr>
          <a:xfrm>
            <a:off x="2064743" y="4698474"/>
            <a:ext cx="5014514" cy="307777"/>
          </a:xfrm>
          <a:prstGeom prst="rect">
            <a:avLst/>
          </a:prstGeom>
          <a:noFill/>
        </p:spPr>
        <p:txBody>
          <a:bodyPr wrap="none" rtlCol="0">
            <a:spAutoFit/>
          </a:bodyPr>
          <a:lstStyle/>
          <a:p>
            <a:r>
              <a:rPr lang="en-US" dirty="0"/>
              <a:t>Figure 3 and 4 </a:t>
            </a:r>
            <a:r>
              <a:rPr lang="en-TW" dirty="0"/>
              <a:t>of </a:t>
            </a:r>
            <a:r>
              <a:rPr lang="en-US" b="1" dirty="0">
                <a:hlinkClick r:id="rId3"/>
              </a:rPr>
              <a:t>The Computational Boundary of a “Self”</a:t>
            </a:r>
            <a:endParaRPr lang="en-US" b="1" dirty="0"/>
          </a:p>
        </p:txBody>
      </p:sp>
      <p:pic>
        <p:nvPicPr>
          <p:cNvPr id="4098" name="Picture 2">
            <a:hlinkClick r:id="rId4"/>
            <a:extLst>
              <a:ext uri="{FF2B5EF4-FFF2-40B4-BE49-F238E27FC236}">
                <a16:creationId xmlns:a16="http://schemas.microsoft.com/office/drawing/2014/main" id="{2FE316AA-FE71-9844-9557-3E7F3F373F11}"/>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409289" y="1116788"/>
            <a:ext cx="4245792" cy="3482624"/>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hlinkClick r:id="rId6"/>
            <a:extLst>
              <a:ext uri="{FF2B5EF4-FFF2-40B4-BE49-F238E27FC236}">
                <a16:creationId xmlns:a16="http://schemas.microsoft.com/office/drawing/2014/main" id="{963C382F-7E70-894D-B884-6D0263D97E38}"/>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5232073" y="1116787"/>
            <a:ext cx="2656418" cy="3581687"/>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3192FBB5-115A-6546-94DF-73B790EC2BA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51</a:t>
            </a:fld>
            <a:endParaRPr lang="en" dirty="0"/>
          </a:p>
        </p:txBody>
      </p:sp>
    </p:spTree>
    <p:extLst>
      <p:ext uri="{BB962C8B-B14F-4D97-AF65-F5344CB8AC3E}">
        <p14:creationId xmlns:p14="http://schemas.microsoft.com/office/powerpoint/2010/main" val="4724291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Agent actions in the world of </a:t>
            </a:r>
            <a:r>
              <a:rPr lang="en-US" dirty="0" err="1">
                <a:solidFill>
                  <a:schemeClr val="tx1"/>
                </a:solidFill>
              </a:rPr>
              <a:t>Posets</a:t>
            </a:r>
            <a:endParaRPr dirty="0">
              <a:solidFill>
                <a:schemeClr val="tx1"/>
              </a:solidFill>
            </a:endParaRPr>
          </a:p>
        </p:txBody>
      </p:sp>
      <p:sp>
        <p:nvSpPr>
          <p:cNvPr id="2" name="TextBox 1">
            <a:extLst>
              <a:ext uri="{FF2B5EF4-FFF2-40B4-BE49-F238E27FC236}">
                <a16:creationId xmlns:a16="http://schemas.microsoft.com/office/drawing/2014/main" id="{EE6E307F-9906-FA40-8DEC-64E24E0AE323}"/>
              </a:ext>
            </a:extLst>
          </p:cNvPr>
          <p:cNvSpPr txBox="1"/>
          <p:nvPr/>
        </p:nvSpPr>
        <p:spPr>
          <a:xfrm>
            <a:off x="1677456" y="4698475"/>
            <a:ext cx="5506636" cy="307777"/>
          </a:xfrm>
          <a:prstGeom prst="rect">
            <a:avLst/>
          </a:prstGeom>
          <a:noFill/>
        </p:spPr>
        <p:txBody>
          <a:bodyPr wrap="none" rtlCol="0">
            <a:spAutoFit/>
          </a:bodyPr>
          <a:lstStyle/>
          <a:p>
            <a:r>
              <a:rPr lang="en-US" dirty="0"/>
              <a:t>O</a:t>
            </a:r>
            <a:r>
              <a:rPr lang="en-TW" dirty="0"/>
              <a:t>n P.4 of </a:t>
            </a:r>
            <a:r>
              <a:rPr lang="en-US" b="1" dirty="0">
                <a:hlinkClick r:id="rId3"/>
              </a:rPr>
              <a:t>Embedded Agency</a:t>
            </a:r>
            <a:r>
              <a:rPr lang="en-US" b="1" dirty="0"/>
              <a:t> by </a:t>
            </a:r>
            <a:r>
              <a:rPr lang="en-US" dirty="0">
                <a:hlinkClick r:id="rId4"/>
              </a:rPr>
              <a:t>Abram Demski</a:t>
            </a:r>
            <a:r>
              <a:rPr lang="en-US" dirty="0"/>
              <a:t>, </a:t>
            </a:r>
            <a:r>
              <a:rPr lang="en-US" dirty="0">
                <a:hlinkClick r:id="rId5"/>
              </a:rPr>
              <a:t>Scott Garrabrant</a:t>
            </a:r>
            <a:endParaRPr lang="en-US" b="1" dirty="0"/>
          </a:p>
        </p:txBody>
      </p:sp>
      <p:grpSp>
        <p:nvGrpSpPr>
          <p:cNvPr id="24" name="Group 23">
            <a:extLst>
              <a:ext uri="{FF2B5EF4-FFF2-40B4-BE49-F238E27FC236}">
                <a16:creationId xmlns:a16="http://schemas.microsoft.com/office/drawing/2014/main" id="{F92ED0D0-F1D8-8244-B9D7-52F247B264F2}"/>
              </a:ext>
            </a:extLst>
          </p:cNvPr>
          <p:cNvGrpSpPr/>
          <p:nvPr/>
        </p:nvGrpSpPr>
        <p:grpSpPr>
          <a:xfrm>
            <a:off x="1526862" y="1017725"/>
            <a:ext cx="5807824" cy="3432984"/>
            <a:chOff x="1477169" y="1017725"/>
            <a:chExt cx="5807824" cy="3432984"/>
          </a:xfrm>
        </p:grpSpPr>
        <p:pic>
          <p:nvPicPr>
            <p:cNvPr id="3" name="Picture 2">
              <a:hlinkClick r:id="rId6"/>
              <a:extLst>
                <a:ext uri="{FF2B5EF4-FFF2-40B4-BE49-F238E27FC236}">
                  <a16:creationId xmlns:a16="http://schemas.microsoft.com/office/drawing/2014/main" id="{8DD336FF-1013-B340-8978-27616871327D}"/>
                </a:ext>
              </a:extLst>
            </p:cNvPr>
            <p:cNvPicPr>
              <a:picLocks noChangeAspect="1"/>
            </p:cNvPicPr>
            <p:nvPr/>
          </p:nvPicPr>
          <p:blipFill>
            <a:blip r:embed="rId7"/>
            <a:stretch>
              <a:fillRect/>
            </a:stretch>
          </p:blipFill>
          <p:spPr>
            <a:xfrm>
              <a:off x="1477169" y="1017725"/>
              <a:ext cx="5807824" cy="3432984"/>
            </a:xfrm>
            <a:prstGeom prst="rect">
              <a:avLst/>
            </a:prstGeom>
          </p:spPr>
        </p:pic>
        <p:cxnSp>
          <p:nvCxnSpPr>
            <p:cNvPr id="5" name="Straight Arrow Connector 4">
              <a:extLst>
                <a:ext uri="{FF2B5EF4-FFF2-40B4-BE49-F238E27FC236}">
                  <a16:creationId xmlns:a16="http://schemas.microsoft.com/office/drawing/2014/main" id="{B7CE7432-25AD-5F46-B98A-7E1E653C147E}"/>
                </a:ext>
              </a:extLst>
            </p:cNvPr>
            <p:cNvCxnSpPr>
              <a:cxnSpLocks/>
            </p:cNvCxnSpPr>
            <p:nvPr/>
          </p:nvCxnSpPr>
          <p:spPr>
            <a:xfrm>
              <a:off x="2384385" y="4039565"/>
              <a:ext cx="1736202" cy="254643"/>
            </a:xfrm>
            <a:prstGeom prst="straightConnector1">
              <a:avLst/>
            </a:prstGeom>
            <a:ln>
              <a:solidFill>
                <a:schemeClr val="bg1">
                  <a:lumMod val="8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AEC33B1E-3451-E54B-96C4-FE2A67D43D44}"/>
                </a:ext>
              </a:extLst>
            </p:cNvPr>
            <p:cNvCxnSpPr>
              <a:cxnSpLocks/>
            </p:cNvCxnSpPr>
            <p:nvPr/>
          </p:nvCxnSpPr>
          <p:spPr>
            <a:xfrm>
              <a:off x="3345084" y="4039565"/>
              <a:ext cx="775503" cy="173620"/>
            </a:xfrm>
            <a:prstGeom prst="straightConnector1">
              <a:avLst/>
            </a:prstGeom>
            <a:ln>
              <a:solidFill>
                <a:schemeClr val="bg1">
                  <a:lumMod val="8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D0F285BC-0767-F24B-ABB5-154443400E13}"/>
                </a:ext>
              </a:extLst>
            </p:cNvPr>
            <p:cNvCxnSpPr>
              <a:cxnSpLocks/>
            </p:cNvCxnSpPr>
            <p:nvPr/>
          </p:nvCxnSpPr>
          <p:spPr>
            <a:xfrm>
              <a:off x="4381081" y="3680749"/>
              <a:ext cx="49694" cy="445026"/>
            </a:xfrm>
            <a:prstGeom prst="straightConnector1">
              <a:avLst/>
            </a:prstGeom>
            <a:ln>
              <a:solidFill>
                <a:schemeClr val="bg1">
                  <a:lumMod val="8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66023162-32EE-A644-9938-D2383FD84A2E}"/>
                </a:ext>
              </a:extLst>
            </p:cNvPr>
            <p:cNvCxnSpPr>
              <a:cxnSpLocks/>
            </p:cNvCxnSpPr>
            <p:nvPr/>
          </p:nvCxnSpPr>
          <p:spPr>
            <a:xfrm flipH="1">
              <a:off x="4674120" y="3903262"/>
              <a:ext cx="349295" cy="263624"/>
            </a:xfrm>
            <a:prstGeom prst="straightConnector1">
              <a:avLst/>
            </a:prstGeom>
            <a:ln>
              <a:solidFill>
                <a:schemeClr val="bg1">
                  <a:lumMod val="8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726062F8-613F-BC4A-A0C1-9F2ADF78EA37}"/>
                </a:ext>
              </a:extLst>
            </p:cNvPr>
            <p:cNvCxnSpPr>
              <a:cxnSpLocks/>
            </p:cNvCxnSpPr>
            <p:nvPr/>
          </p:nvCxnSpPr>
          <p:spPr>
            <a:xfrm flipH="1">
              <a:off x="4848767" y="4035074"/>
              <a:ext cx="1340118" cy="259134"/>
            </a:xfrm>
            <a:prstGeom prst="straightConnector1">
              <a:avLst/>
            </a:prstGeom>
            <a:ln>
              <a:solidFill>
                <a:schemeClr val="bg1">
                  <a:lumMod val="8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B1B02651-EECE-9B4B-AC15-A8F7679C0E84}"/>
                </a:ext>
              </a:extLst>
            </p:cNvPr>
            <p:cNvCxnSpPr>
              <a:cxnSpLocks/>
            </p:cNvCxnSpPr>
            <p:nvPr/>
          </p:nvCxnSpPr>
          <p:spPr>
            <a:xfrm flipH="1">
              <a:off x="4848767" y="3649812"/>
              <a:ext cx="1896414" cy="563373"/>
            </a:xfrm>
            <a:prstGeom prst="straightConnector1">
              <a:avLst/>
            </a:prstGeom>
            <a:ln>
              <a:solidFill>
                <a:schemeClr val="bg1">
                  <a:lumMod val="85000"/>
                </a:schemeClr>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25" name="Slide Number Placeholder 24">
            <a:extLst>
              <a:ext uri="{FF2B5EF4-FFF2-40B4-BE49-F238E27FC236}">
                <a16:creationId xmlns:a16="http://schemas.microsoft.com/office/drawing/2014/main" id="{499D921A-8A8A-A347-A069-7B8FC79E817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52</a:t>
            </a:fld>
            <a:endParaRPr lang="en" dirty="0"/>
          </a:p>
        </p:txBody>
      </p:sp>
    </p:spTree>
    <p:extLst>
      <p:ext uri="{BB962C8B-B14F-4D97-AF65-F5344CB8AC3E}">
        <p14:creationId xmlns:p14="http://schemas.microsoft.com/office/powerpoint/2010/main" val="329558946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A cool video on Functors</a:t>
            </a:r>
            <a:endParaRPr dirty="0">
              <a:solidFill>
                <a:schemeClr val="tx1"/>
              </a:solidFill>
            </a:endParaRPr>
          </a:p>
        </p:txBody>
      </p:sp>
      <p:pic>
        <p:nvPicPr>
          <p:cNvPr id="3" name="Picture 2">
            <a:hlinkClick r:id="rId3"/>
            <a:extLst>
              <a:ext uri="{FF2B5EF4-FFF2-40B4-BE49-F238E27FC236}">
                <a16:creationId xmlns:a16="http://schemas.microsoft.com/office/drawing/2014/main" id="{4924AE20-CE8C-524E-BD8B-3EA07E9523EF}"/>
              </a:ext>
            </a:extLst>
          </p:cNvPr>
          <p:cNvPicPr>
            <a:picLocks noChangeAspect="1"/>
          </p:cNvPicPr>
          <p:nvPr/>
        </p:nvPicPr>
        <p:blipFill>
          <a:blip r:embed="rId4"/>
          <a:stretch>
            <a:fillRect/>
          </a:stretch>
        </p:blipFill>
        <p:spPr>
          <a:xfrm>
            <a:off x="2037092" y="1122291"/>
            <a:ext cx="5069811" cy="3540926"/>
          </a:xfrm>
          <a:prstGeom prst="rect">
            <a:avLst/>
          </a:prstGeom>
        </p:spPr>
      </p:pic>
      <p:sp>
        <p:nvSpPr>
          <p:cNvPr id="4" name="TextBox 3">
            <a:extLst>
              <a:ext uri="{FF2B5EF4-FFF2-40B4-BE49-F238E27FC236}">
                <a16:creationId xmlns:a16="http://schemas.microsoft.com/office/drawing/2014/main" id="{745AEE56-14E0-4949-BBD1-BC2E78F808A2}"/>
              </a:ext>
            </a:extLst>
          </p:cNvPr>
          <p:cNvSpPr txBox="1"/>
          <p:nvPr/>
        </p:nvSpPr>
        <p:spPr>
          <a:xfrm>
            <a:off x="3053794" y="4663217"/>
            <a:ext cx="3036409" cy="307777"/>
          </a:xfrm>
          <a:prstGeom prst="rect">
            <a:avLst/>
          </a:prstGeom>
          <a:noFill/>
        </p:spPr>
        <p:txBody>
          <a:bodyPr wrap="none" rtlCol="0">
            <a:spAutoFit/>
          </a:bodyPr>
          <a:lstStyle/>
          <a:p>
            <a:r>
              <a:rPr lang="en-US" dirty="0">
                <a:hlinkClick r:id="rId3"/>
              </a:rPr>
              <a:t>https://</a:t>
            </a:r>
            <a:r>
              <a:rPr lang="en-US" dirty="0" err="1">
                <a:hlinkClick r:id="rId3"/>
              </a:rPr>
              <a:t>youtu.be</a:t>
            </a:r>
            <a:r>
              <a:rPr lang="en-US" dirty="0">
                <a:hlinkClick r:id="rId3"/>
              </a:rPr>
              <a:t>/DisD9ftUyCk?t=240</a:t>
            </a:r>
            <a:endParaRPr lang="en-TW" dirty="0"/>
          </a:p>
        </p:txBody>
      </p:sp>
      <p:sp>
        <p:nvSpPr>
          <p:cNvPr id="5" name="Slide Number Placeholder 4">
            <a:extLst>
              <a:ext uri="{FF2B5EF4-FFF2-40B4-BE49-F238E27FC236}">
                <a16:creationId xmlns:a16="http://schemas.microsoft.com/office/drawing/2014/main" id="{D2EB0CB4-ADB1-FA4B-AE24-20FBC150B5F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53</a:t>
            </a:fld>
            <a:endParaRPr lang="en" dirty="0"/>
          </a:p>
        </p:txBody>
      </p:sp>
    </p:spTree>
    <p:extLst>
      <p:ext uri="{BB962C8B-B14F-4D97-AF65-F5344CB8AC3E}">
        <p14:creationId xmlns:p14="http://schemas.microsoft.com/office/powerpoint/2010/main" val="7349740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A cool video on Monad</a:t>
            </a:r>
            <a:endParaRPr dirty="0">
              <a:solidFill>
                <a:schemeClr val="tx1"/>
              </a:solidFill>
            </a:endParaRPr>
          </a:p>
        </p:txBody>
      </p:sp>
      <p:sp>
        <p:nvSpPr>
          <p:cNvPr id="4" name="TextBox 3">
            <a:extLst>
              <a:ext uri="{FF2B5EF4-FFF2-40B4-BE49-F238E27FC236}">
                <a16:creationId xmlns:a16="http://schemas.microsoft.com/office/drawing/2014/main" id="{745AEE56-14E0-4949-BBD1-BC2E78F808A2}"/>
              </a:ext>
            </a:extLst>
          </p:cNvPr>
          <p:cNvSpPr txBox="1"/>
          <p:nvPr/>
        </p:nvSpPr>
        <p:spPr>
          <a:xfrm>
            <a:off x="3053794" y="4663217"/>
            <a:ext cx="2542684" cy="307777"/>
          </a:xfrm>
          <a:prstGeom prst="rect">
            <a:avLst/>
          </a:prstGeom>
          <a:noFill/>
        </p:spPr>
        <p:txBody>
          <a:bodyPr wrap="none" rtlCol="0">
            <a:spAutoFit/>
          </a:bodyPr>
          <a:lstStyle/>
          <a:p>
            <a:r>
              <a:rPr lang="en-US" dirty="0">
                <a:hlinkClick r:id="rId3"/>
              </a:rPr>
              <a:t>https://youtu.be/9QveBbn7t_c</a:t>
            </a:r>
            <a:endParaRPr lang="en-TW" dirty="0"/>
          </a:p>
        </p:txBody>
      </p:sp>
      <p:pic>
        <p:nvPicPr>
          <p:cNvPr id="5" name="Picture 4">
            <a:hlinkClick r:id="rId3"/>
            <a:extLst>
              <a:ext uri="{FF2B5EF4-FFF2-40B4-BE49-F238E27FC236}">
                <a16:creationId xmlns:a16="http://schemas.microsoft.com/office/drawing/2014/main" id="{977F09E3-E88A-4244-90FD-C77538F3EBA3}"/>
              </a:ext>
            </a:extLst>
          </p:cNvPr>
          <p:cNvPicPr>
            <a:picLocks noChangeAspect="1"/>
          </p:cNvPicPr>
          <p:nvPr/>
        </p:nvPicPr>
        <p:blipFill>
          <a:blip r:embed="rId4"/>
          <a:stretch>
            <a:fillRect/>
          </a:stretch>
        </p:blipFill>
        <p:spPr>
          <a:xfrm>
            <a:off x="2110399" y="1121207"/>
            <a:ext cx="4923201" cy="3438528"/>
          </a:xfrm>
          <a:prstGeom prst="rect">
            <a:avLst/>
          </a:prstGeom>
        </p:spPr>
      </p:pic>
      <p:sp>
        <p:nvSpPr>
          <p:cNvPr id="3" name="Slide Number Placeholder 2">
            <a:extLst>
              <a:ext uri="{FF2B5EF4-FFF2-40B4-BE49-F238E27FC236}">
                <a16:creationId xmlns:a16="http://schemas.microsoft.com/office/drawing/2014/main" id="{E152B272-D068-5648-A93F-6D11A5300D1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54</a:t>
            </a:fld>
            <a:endParaRPr lang="en" dirty="0"/>
          </a:p>
        </p:txBody>
      </p:sp>
    </p:spTree>
    <p:extLst>
      <p:ext uri="{BB962C8B-B14F-4D97-AF65-F5344CB8AC3E}">
        <p14:creationId xmlns:p14="http://schemas.microsoft.com/office/powerpoint/2010/main" val="76315960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Monad and Leibniz</a:t>
            </a:r>
          </a:p>
        </p:txBody>
      </p:sp>
      <p:pic>
        <p:nvPicPr>
          <p:cNvPr id="27650" name="Picture 2">
            <a:hlinkClick r:id="rId3"/>
            <a:extLst>
              <a:ext uri="{FF2B5EF4-FFF2-40B4-BE49-F238E27FC236}">
                <a16:creationId xmlns:a16="http://schemas.microsoft.com/office/drawing/2014/main" id="{CF146B79-ED53-6448-968A-28372C69D234}"/>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7000383" y="731375"/>
            <a:ext cx="1831917" cy="2291529"/>
          </a:xfrm>
          <a:prstGeom prst="rect">
            <a:avLst/>
          </a:prstGeom>
          <a:noFill/>
          <a:extLst>
            <a:ext uri="{909E8E84-426E-40DD-AFC4-6F175D3DCCD1}">
              <a14:hiddenFill xmlns:a14="http://schemas.microsoft.com/office/drawing/2010/main">
                <a:solidFill>
                  <a:srgbClr val="FFFFFF"/>
                </a:solidFill>
              </a14:hiddenFill>
            </a:ext>
          </a:extLst>
        </p:spPr>
      </p:pic>
      <p:pic>
        <p:nvPicPr>
          <p:cNvPr id="27652" name="Picture 4">
            <a:hlinkClick r:id="rId5"/>
            <a:extLst>
              <a:ext uri="{FF2B5EF4-FFF2-40B4-BE49-F238E27FC236}">
                <a16:creationId xmlns:a16="http://schemas.microsoft.com/office/drawing/2014/main" id="{13165743-0AF5-1D49-9BFB-B99F8D1A7DF0}"/>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16217900" y="-274638"/>
            <a:ext cx="127000" cy="127000"/>
          </a:xfrm>
          <a:prstGeom prst="rect">
            <a:avLst/>
          </a:prstGeom>
          <a:noFill/>
          <a:extLst>
            <a:ext uri="{909E8E84-426E-40DD-AFC4-6F175D3DCCD1}">
              <a14:hiddenFill xmlns:a14="http://schemas.microsoft.com/office/drawing/2010/main">
                <a:solidFill>
                  <a:srgbClr val="FFFFFF"/>
                </a:solidFill>
              </a14:hiddenFill>
            </a:ext>
          </a:extLst>
        </p:spPr>
      </p:pic>
      <p:pic>
        <p:nvPicPr>
          <p:cNvPr id="27653" name="Picture 5">
            <a:hlinkClick r:id="rId7"/>
            <a:extLst>
              <a:ext uri="{FF2B5EF4-FFF2-40B4-BE49-F238E27FC236}">
                <a16:creationId xmlns:a16="http://schemas.microsoft.com/office/drawing/2014/main" id="{D6B39295-4288-BF4D-AFA1-79628218F9C0}"/>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14744700" y="0"/>
            <a:ext cx="127000" cy="127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 Placeholder 4">
            <a:extLst>
              <a:ext uri="{FF2B5EF4-FFF2-40B4-BE49-F238E27FC236}">
                <a16:creationId xmlns:a16="http://schemas.microsoft.com/office/drawing/2014/main" id="{CCBB17A4-3C71-3A4C-AC06-DFA307A6CC2B}"/>
              </a:ext>
            </a:extLst>
          </p:cNvPr>
          <p:cNvSpPr>
            <a:spLocks noGrp="1"/>
          </p:cNvSpPr>
          <p:nvPr>
            <p:ph type="body" idx="1"/>
          </p:nvPr>
        </p:nvSpPr>
        <p:spPr>
          <a:xfrm>
            <a:off x="2218099" y="1246817"/>
            <a:ext cx="4640928" cy="3416400"/>
          </a:xfrm>
        </p:spPr>
        <p:txBody>
          <a:bodyPr/>
          <a:lstStyle/>
          <a:p>
            <a:pPr marL="342900" lvl="0" indent="-228600" algn="just" eaLnBrk="0" fontAlgn="base" hangingPunct="0">
              <a:spcBef>
                <a:spcPct val="0"/>
              </a:spcBef>
              <a:spcAft>
                <a:spcPct val="0"/>
              </a:spcAft>
              <a:buClrTx/>
              <a:buFont typeface="+mj-lt"/>
              <a:buAutoNum type="arabicPeriod"/>
            </a:pPr>
            <a:r>
              <a:rPr lang="en-TW" altLang="en-TW" sz="1400" dirty="0">
                <a:solidFill>
                  <a:schemeClr val="tx1"/>
                </a:solidFill>
                <a:latin typeface="Arial" panose="020B0604020202020204" pitchFamily="34" charset="0"/>
              </a:rPr>
              <a:t>The Monad, of which we shall here speak, is nothing but a simple substance, which enters into compounds. By ‘simple’ is meant ‘without parts’. </a:t>
            </a:r>
            <a:r>
              <a:rPr lang="en-TW" altLang="en-TW" sz="1400" i="1" dirty="0">
                <a:solidFill>
                  <a:schemeClr val="tx1"/>
                </a:solidFill>
                <a:latin typeface="Arial" panose="020B0604020202020204" pitchFamily="34" charset="0"/>
              </a:rPr>
              <a:t>(Theod. 10.)</a:t>
            </a:r>
            <a:r>
              <a:rPr lang="en-TW" altLang="en-TW" sz="1400" dirty="0">
                <a:solidFill>
                  <a:schemeClr val="tx1"/>
                </a:solidFill>
                <a:latin typeface="Arial" panose="020B0604020202020204" pitchFamily="34" charset="0"/>
              </a:rPr>
              <a:t>        </a:t>
            </a:r>
          </a:p>
          <a:p>
            <a:pPr marL="342900" lvl="0" indent="-228600" algn="just" eaLnBrk="0" fontAlgn="base" hangingPunct="0">
              <a:spcBef>
                <a:spcPct val="0"/>
              </a:spcBef>
              <a:spcAft>
                <a:spcPct val="0"/>
              </a:spcAft>
              <a:buClrTx/>
              <a:buFont typeface="+mj-lt"/>
              <a:buAutoNum type="arabicPeriod"/>
            </a:pPr>
            <a:r>
              <a:rPr lang="en-TW" altLang="en-TW" sz="1400" dirty="0">
                <a:solidFill>
                  <a:schemeClr val="tx1"/>
                </a:solidFill>
                <a:latin typeface="Arial" panose="020B0604020202020204" pitchFamily="34" charset="0"/>
              </a:rPr>
              <a:t>And there must be simple substances, since there are compounds; for a compound is nothing but a collection or aggregatum of simple things. </a:t>
            </a:r>
          </a:p>
          <a:p>
            <a:pPr marL="342900" lvl="0" indent="-228600" algn="just" eaLnBrk="0" fontAlgn="base" hangingPunct="0">
              <a:spcBef>
                <a:spcPct val="0"/>
              </a:spcBef>
              <a:spcAft>
                <a:spcPct val="0"/>
              </a:spcAft>
              <a:buClrTx/>
              <a:buFont typeface="+mj-lt"/>
              <a:buAutoNum type="arabicPeriod"/>
            </a:pPr>
            <a:r>
              <a:rPr lang="en-US" altLang="en-TW" sz="1400" dirty="0">
                <a:solidFill>
                  <a:schemeClr val="tx1"/>
                </a:solidFill>
                <a:latin typeface="Arial" panose="020B0604020202020204" pitchFamily="34" charset="0"/>
              </a:rPr>
              <a:t>Now where there are no parts, there can be neither extension nor form [figure] nor divisibility. These Monads are the real atoms of nature and, in a word, the elements of things.</a:t>
            </a:r>
            <a:r>
              <a:rPr lang="en-TW" altLang="en-TW" sz="1400" dirty="0">
                <a:solidFill>
                  <a:schemeClr val="tx1"/>
                </a:solidFill>
                <a:latin typeface="Arial" panose="020B0604020202020204" pitchFamily="34" charset="0"/>
              </a:rPr>
              <a:t>  </a:t>
            </a:r>
          </a:p>
          <a:p>
            <a:pPr marL="342900" lvl="0" indent="-228600" algn="just" eaLnBrk="0" fontAlgn="base" hangingPunct="0">
              <a:spcBef>
                <a:spcPct val="0"/>
              </a:spcBef>
              <a:spcAft>
                <a:spcPct val="0"/>
              </a:spcAft>
              <a:buClrTx/>
              <a:buFont typeface="+mj-lt"/>
              <a:buAutoNum type="arabicPeriod"/>
            </a:pPr>
            <a:r>
              <a:rPr lang="en-TW" altLang="en-TW" sz="1400" dirty="0">
                <a:solidFill>
                  <a:schemeClr val="tx1"/>
                </a:solidFill>
                <a:latin typeface="Arial" panose="020B0604020202020204" pitchFamily="34" charset="0"/>
              </a:rPr>
              <a:t>  ….  </a:t>
            </a:r>
            <a:r>
              <a:rPr lang="en-US" altLang="en-TW" sz="900" dirty="0">
                <a:solidFill>
                  <a:schemeClr val="tx1"/>
                </a:solidFill>
                <a:latin typeface="Arial" panose="020B0604020202020204" pitchFamily="34" charset="0"/>
              </a:rPr>
              <a:t>F</a:t>
            </a:r>
            <a:r>
              <a:rPr lang="en-TW" altLang="en-TW" sz="900" dirty="0">
                <a:solidFill>
                  <a:schemeClr val="tx1"/>
                </a:solidFill>
                <a:latin typeface="Arial" panose="020B0604020202020204" pitchFamily="34" charset="0"/>
              </a:rPr>
              <a:t>rom </a:t>
            </a:r>
            <a:r>
              <a:rPr lang="en-US" altLang="en-TW" sz="900" dirty="0" err="1">
                <a:solidFill>
                  <a:schemeClr val="tx1"/>
                </a:solidFill>
                <a:latin typeface="Arial" panose="020B0604020202020204" pitchFamily="34" charset="0"/>
                <a:hlinkClick r:id="rId3"/>
              </a:rPr>
              <a:t>home.datacomm.ch</a:t>
            </a:r>
            <a:r>
              <a:rPr lang="en-US" altLang="en-TW" sz="900" dirty="0">
                <a:solidFill>
                  <a:schemeClr val="tx1"/>
                </a:solidFill>
                <a:latin typeface="Arial" panose="020B0604020202020204" pitchFamily="34" charset="0"/>
                <a:hlinkClick r:id="rId3"/>
              </a:rPr>
              <a:t>/</a:t>
            </a:r>
            <a:r>
              <a:rPr lang="en-US" altLang="en-TW" sz="900" dirty="0" err="1">
                <a:solidFill>
                  <a:schemeClr val="tx1"/>
                </a:solidFill>
                <a:latin typeface="Arial" panose="020B0604020202020204" pitchFamily="34" charset="0"/>
                <a:hlinkClick r:id="rId3"/>
              </a:rPr>
              <a:t>kerguelen</a:t>
            </a:r>
            <a:r>
              <a:rPr lang="en-US" altLang="en-TW" sz="900" dirty="0">
                <a:solidFill>
                  <a:schemeClr val="tx1"/>
                </a:solidFill>
                <a:latin typeface="Arial" panose="020B0604020202020204" pitchFamily="34" charset="0"/>
                <a:hlinkClick r:id="rId3"/>
              </a:rPr>
              <a:t>/monadology/</a:t>
            </a:r>
            <a:r>
              <a:rPr lang="en-US" altLang="en-TW" sz="900" dirty="0" err="1">
                <a:solidFill>
                  <a:schemeClr val="tx1"/>
                </a:solidFill>
                <a:latin typeface="Arial" panose="020B0604020202020204" pitchFamily="34" charset="0"/>
                <a:hlinkClick r:id="rId3"/>
              </a:rPr>
              <a:t>monadology.html</a:t>
            </a:r>
            <a:endParaRPr lang="en-TW" altLang="en-TW" sz="1200" dirty="0">
              <a:solidFill>
                <a:schemeClr val="tx1"/>
              </a:solidFill>
              <a:latin typeface="Arial" panose="020B0604020202020204" pitchFamily="34" charset="0"/>
            </a:endParaRPr>
          </a:p>
        </p:txBody>
      </p:sp>
      <p:pic>
        <p:nvPicPr>
          <p:cNvPr id="28674" name="Picture 2">
            <a:hlinkClick r:id="rId8"/>
            <a:extLst>
              <a:ext uri="{FF2B5EF4-FFF2-40B4-BE49-F238E27FC236}">
                <a16:creationId xmlns:a16="http://schemas.microsoft.com/office/drawing/2014/main" id="{36C1BB7E-405E-B441-9F94-00281D166735}"/>
              </a:ext>
            </a:extLst>
          </p:cNvPr>
          <p:cNvPicPr>
            <a:picLocks noChangeAspect="1" noChangeArrowheads="1"/>
          </p:cNvPicPr>
          <p:nvPr/>
        </p:nvPicPr>
        <p:blipFill>
          <a:blip r:embed="rId9">
            <a:extLst>
              <a:ext uri="{28A0092B-C50C-407E-A947-70E740481C1C}">
                <a14:useLocalDpi xmlns:a14="http://schemas.microsoft.com/office/drawing/2010/main"/>
              </a:ext>
            </a:extLst>
          </a:blip>
          <a:srcRect/>
          <a:stretch>
            <a:fillRect/>
          </a:stretch>
        </p:blipFill>
        <p:spPr bwMode="auto">
          <a:xfrm>
            <a:off x="311700" y="1438067"/>
            <a:ext cx="1863508" cy="263393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hlinkClick r:id="rId8"/>
            <a:extLst>
              <a:ext uri="{FF2B5EF4-FFF2-40B4-BE49-F238E27FC236}">
                <a16:creationId xmlns:a16="http://schemas.microsoft.com/office/drawing/2014/main" id="{3641AE92-0037-9148-989B-31A8A1FAD486}"/>
              </a:ext>
            </a:extLst>
          </p:cNvPr>
          <p:cNvPicPr>
            <a:picLocks noChangeAspect="1"/>
          </p:cNvPicPr>
          <p:nvPr/>
        </p:nvPicPr>
        <p:blipFill>
          <a:blip r:embed="rId10"/>
          <a:stretch>
            <a:fillRect/>
          </a:stretch>
        </p:blipFill>
        <p:spPr>
          <a:xfrm>
            <a:off x="6978888" y="3113339"/>
            <a:ext cx="1874905" cy="1459443"/>
          </a:xfrm>
          <a:prstGeom prst="rect">
            <a:avLst/>
          </a:prstGeom>
        </p:spPr>
      </p:pic>
      <p:sp>
        <p:nvSpPr>
          <p:cNvPr id="3" name="Slide Number Placeholder 2">
            <a:extLst>
              <a:ext uri="{FF2B5EF4-FFF2-40B4-BE49-F238E27FC236}">
                <a16:creationId xmlns:a16="http://schemas.microsoft.com/office/drawing/2014/main" id="{A372EB03-A82A-B744-A3FB-5C405F07812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55</a:t>
            </a:fld>
            <a:endParaRPr lang="en" dirty="0"/>
          </a:p>
        </p:txBody>
      </p:sp>
    </p:spTree>
    <p:extLst>
      <p:ext uri="{BB962C8B-B14F-4D97-AF65-F5344CB8AC3E}">
        <p14:creationId xmlns:p14="http://schemas.microsoft.com/office/powerpoint/2010/main" val="269906048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sz="2400" dirty="0">
                <a:latin typeface="+mj-lt"/>
                <a:ea typeface="STXingkai" panose="02010800040101010101" pitchFamily="2" charset="-122"/>
              </a:rPr>
              <a:t>Hamiltonian Mechanics make energy Accountable</a:t>
            </a:r>
            <a:endParaRPr lang="en-US" sz="2400" dirty="0">
              <a:latin typeface="+mj-lt"/>
              <a:ea typeface="STXingkai" panose="02010800040101010101" pitchFamily="2" charset="-122"/>
            </a:endParaRPr>
          </a:p>
        </p:txBody>
      </p:sp>
      <p:pic>
        <p:nvPicPr>
          <p:cNvPr id="3074" name="Picture 2">
            <a:hlinkClick r:id="rId3"/>
            <a:extLst>
              <a:ext uri="{FF2B5EF4-FFF2-40B4-BE49-F238E27FC236}">
                <a16:creationId xmlns:a16="http://schemas.microsoft.com/office/drawing/2014/main" id="{1BCD309B-148B-AD4B-8152-70AD59EAB5D4}"/>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7042615" y="1098828"/>
            <a:ext cx="1689154" cy="205769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73A952C-39A0-FD41-8FE3-9EF5DAE6AC61}"/>
              </a:ext>
            </a:extLst>
          </p:cNvPr>
          <p:cNvSpPr txBox="1"/>
          <p:nvPr/>
        </p:nvSpPr>
        <p:spPr>
          <a:xfrm>
            <a:off x="3302068" y="1986974"/>
            <a:ext cx="2276585" cy="1169551"/>
          </a:xfrm>
          <a:prstGeom prst="rect">
            <a:avLst/>
          </a:prstGeom>
          <a:noFill/>
        </p:spPr>
        <p:txBody>
          <a:bodyPr wrap="none" rtlCol="0">
            <a:spAutoFit/>
          </a:bodyPr>
          <a:lstStyle/>
          <a:p>
            <a:pPr algn="ctr"/>
            <a:r>
              <a:rPr lang="en-TW" dirty="0"/>
              <a:t> Assets = Liability + Equity</a:t>
            </a:r>
          </a:p>
          <a:p>
            <a:pPr algn="ctr"/>
            <a:endParaRPr lang="en-TW" dirty="0"/>
          </a:p>
          <a:p>
            <a:pPr algn="ctr"/>
            <a:r>
              <a:rPr lang="en-TW" dirty="0"/>
              <a:t>and</a:t>
            </a:r>
          </a:p>
          <a:p>
            <a:pPr algn="ctr"/>
            <a:endParaRPr lang="en-TW" dirty="0"/>
          </a:p>
          <a:p>
            <a:pPr algn="ctr"/>
            <a:r>
              <a:rPr lang="en-TW" dirty="0"/>
              <a:t>H = T + V</a:t>
            </a:r>
          </a:p>
        </p:txBody>
      </p:sp>
      <p:pic>
        <p:nvPicPr>
          <p:cNvPr id="8" name="Picture 7">
            <a:extLst>
              <a:ext uri="{FF2B5EF4-FFF2-40B4-BE49-F238E27FC236}">
                <a16:creationId xmlns:a16="http://schemas.microsoft.com/office/drawing/2014/main" id="{6371678A-4C44-9C42-9F3F-F34AD005E543}"/>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11700" y="1163028"/>
            <a:ext cx="2469236" cy="2057697"/>
          </a:xfrm>
          <a:prstGeom prst="rect">
            <a:avLst/>
          </a:prstGeom>
        </p:spPr>
      </p:pic>
      <p:sp>
        <p:nvSpPr>
          <p:cNvPr id="7" name="TextBox 6">
            <a:extLst>
              <a:ext uri="{FF2B5EF4-FFF2-40B4-BE49-F238E27FC236}">
                <a16:creationId xmlns:a16="http://schemas.microsoft.com/office/drawing/2014/main" id="{055352D5-B03C-3D4A-AFD6-6F426423B737}"/>
              </a:ext>
            </a:extLst>
          </p:cNvPr>
          <p:cNvSpPr txBox="1"/>
          <p:nvPr/>
        </p:nvSpPr>
        <p:spPr>
          <a:xfrm>
            <a:off x="903173" y="3512002"/>
            <a:ext cx="7074373" cy="307777"/>
          </a:xfrm>
          <a:prstGeom prst="rect">
            <a:avLst/>
          </a:prstGeom>
          <a:noFill/>
        </p:spPr>
        <p:txBody>
          <a:bodyPr wrap="none" rtlCol="0">
            <a:spAutoFit/>
          </a:bodyPr>
          <a:lstStyle/>
          <a:p>
            <a:pPr algn="ctr"/>
            <a:r>
              <a:rPr lang="en-TW" dirty="0"/>
              <a:t>These two equations basically dominated two fields: Economics and Physical Sciences</a:t>
            </a:r>
          </a:p>
        </p:txBody>
      </p:sp>
      <p:sp>
        <p:nvSpPr>
          <p:cNvPr id="10" name="TextBox 9">
            <a:extLst>
              <a:ext uri="{FF2B5EF4-FFF2-40B4-BE49-F238E27FC236}">
                <a16:creationId xmlns:a16="http://schemas.microsoft.com/office/drawing/2014/main" id="{4A09BDFA-EEB3-ED42-BDF9-9F585666D76A}"/>
              </a:ext>
            </a:extLst>
          </p:cNvPr>
          <p:cNvSpPr txBox="1"/>
          <p:nvPr/>
        </p:nvSpPr>
        <p:spPr>
          <a:xfrm>
            <a:off x="501830" y="4044672"/>
            <a:ext cx="8229939" cy="738664"/>
          </a:xfrm>
          <a:prstGeom prst="rect">
            <a:avLst/>
          </a:prstGeom>
          <a:noFill/>
        </p:spPr>
        <p:txBody>
          <a:bodyPr wrap="square" rtlCol="0">
            <a:spAutoFit/>
          </a:bodyPr>
          <a:lstStyle/>
          <a:p>
            <a:pPr algn="ctr"/>
            <a:r>
              <a:rPr lang="en-TW" dirty="0"/>
              <a:t>Thinking from a Meta-Mathematical viewpoint, </a:t>
            </a:r>
          </a:p>
          <a:p>
            <a:pPr algn="ctr"/>
            <a:r>
              <a:rPr lang="en-TW" dirty="0"/>
              <a:t>they present a way to break down </a:t>
            </a:r>
            <a:r>
              <a:rPr lang="en-US" dirty="0"/>
              <a:t>t</a:t>
            </a:r>
            <a:r>
              <a:rPr lang="en-TW" dirty="0"/>
              <a:t>he total amount of </a:t>
            </a:r>
            <a:r>
              <a:rPr lang="en-TW" b="1" dirty="0"/>
              <a:t>conservative resources</a:t>
            </a:r>
            <a:r>
              <a:rPr lang="en-TW" dirty="0"/>
              <a:t>, </a:t>
            </a:r>
          </a:p>
          <a:p>
            <a:pPr algn="ctr"/>
            <a:r>
              <a:rPr lang="en-TW" dirty="0"/>
              <a:t>and therefore, allows </a:t>
            </a:r>
            <a:r>
              <a:rPr lang="en-TW" b="1" dirty="0"/>
              <a:t>iterative branching </a:t>
            </a:r>
            <a:r>
              <a:rPr lang="en-TW" dirty="0"/>
              <a:t>and therefore </a:t>
            </a:r>
            <a:r>
              <a:rPr lang="en-TW" b="1" dirty="0"/>
              <a:t>continuous replication</a:t>
            </a:r>
            <a:r>
              <a:rPr lang="en-TW" dirty="0"/>
              <a:t>. </a:t>
            </a:r>
          </a:p>
        </p:txBody>
      </p:sp>
      <p:sp>
        <p:nvSpPr>
          <p:cNvPr id="3" name="Slide Number Placeholder 2">
            <a:extLst>
              <a:ext uri="{FF2B5EF4-FFF2-40B4-BE49-F238E27FC236}">
                <a16:creationId xmlns:a16="http://schemas.microsoft.com/office/drawing/2014/main" id="{464F2BFC-2A2B-394E-B51A-0367E377894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56</a:t>
            </a:fld>
            <a:endParaRPr lang="en" dirty="0"/>
          </a:p>
        </p:txBody>
      </p:sp>
    </p:spTree>
    <p:extLst>
      <p:ext uri="{BB962C8B-B14F-4D97-AF65-F5344CB8AC3E}">
        <p14:creationId xmlns:p14="http://schemas.microsoft.com/office/powerpoint/2010/main" val="386019799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dirty="0">
                <a:latin typeface="+mj-lt"/>
                <a:ea typeface="STXingkai" panose="02010800040101010101" pitchFamily="2" charset="-122"/>
              </a:rPr>
              <a:t>Hamilton did more work on the Accounting Equation</a:t>
            </a:r>
            <a:endParaRPr lang="en-US" dirty="0">
              <a:latin typeface="+mj-lt"/>
              <a:ea typeface="STXingkai" panose="02010800040101010101" pitchFamily="2" charset="-122"/>
            </a:endParaRPr>
          </a:p>
        </p:txBody>
      </p:sp>
      <p:pic>
        <p:nvPicPr>
          <p:cNvPr id="12" name="Picture 11">
            <a:hlinkClick r:id="rId3"/>
            <a:extLst>
              <a:ext uri="{FF2B5EF4-FFF2-40B4-BE49-F238E27FC236}">
                <a16:creationId xmlns:a16="http://schemas.microsoft.com/office/drawing/2014/main" id="{CF301AE8-A894-624F-B1DE-9586305F6453}"/>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311699" y="1074732"/>
            <a:ext cx="3565095" cy="2530789"/>
          </a:xfrm>
          <a:prstGeom prst="rect">
            <a:avLst/>
          </a:prstGeom>
        </p:spPr>
      </p:pic>
      <p:pic>
        <p:nvPicPr>
          <p:cNvPr id="7" name="Picture 6">
            <a:hlinkClick r:id="rId5"/>
            <a:extLst>
              <a:ext uri="{FF2B5EF4-FFF2-40B4-BE49-F238E27FC236}">
                <a16:creationId xmlns:a16="http://schemas.microsoft.com/office/drawing/2014/main" id="{5B802486-87F6-2F42-A05B-D8456740ECBC}"/>
              </a:ext>
            </a:extLst>
          </p:cNvPr>
          <p:cNvPicPr>
            <a:picLocks noChangeAspect="1"/>
          </p:cNvPicPr>
          <p:nvPr/>
        </p:nvPicPr>
        <p:blipFill>
          <a:blip r:embed="rId6"/>
          <a:stretch>
            <a:fillRect/>
          </a:stretch>
        </p:blipFill>
        <p:spPr>
          <a:xfrm>
            <a:off x="533212" y="3594876"/>
            <a:ext cx="6244498" cy="1468324"/>
          </a:xfrm>
          <a:prstGeom prst="rect">
            <a:avLst/>
          </a:prstGeom>
        </p:spPr>
      </p:pic>
      <p:sp>
        <p:nvSpPr>
          <p:cNvPr id="8" name="TextBox 7">
            <a:extLst>
              <a:ext uri="{FF2B5EF4-FFF2-40B4-BE49-F238E27FC236}">
                <a16:creationId xmlns:a16="http://schemas.microsoft.com/office/drawing/2014/main" id="{053152C2-E0FF-0748-9E08-33A7BAD0B304}"/>
              </a:ext>
            </a:extLst>
          </p:cNvPr>
          <p:cNvSpPr txBox="1"/>
          <p:nvPr/>
        </p:nvSpPr>
        <p:spPr>
          <a:xfrm>
            <a:off x="3876795" y="1129055"/>
            <a:ext cx="2658721" cy="2354491"/>
          </a:xfrm>
          <a:prstGeom prst="rect">
            <a:avLst/>
          </a:prstGeom>
          <a:noFill/>
        </p:spPr>
        <p:txBody>
          <a:bodyPr wrap="square" rtlCol="0">
            <a:spAutoFit/>
          </a:bodyPr>
          <a:lstStyle/>
          <a:p>
            <a:r>
              <a:rPr lang="en-US" sz="1050" dirty="0"/>
              <a:t>The aim of this paper is to show how the mathematical basis is used for a precise treatment of double-entry bookkeeping, which was firstly developed in the nineteenth century by </a:t>
            </a:r>
            <a:r>
              <a:rPr lang="en-US" sz="1050" dirty="0">
                <a:solidFill>
                  <a:srgbClr val="FF0000"/>
                </a:solidFill>
              </a:rPr>
              <a:t>Sir William Rowan Hamilton</a:t>
            </a:r>
            <a:r>
              <a:rPr lang="en-US" sz="1050" dirty="0"/>
              <a:t>. This is done by using basic notions of matrix algebra with the roots to the idea of using ordered pairs. We also reveal how the complex numbers and the </a:t>
            </a:r>
            <a:r>
              <a:rPr lang="en-US" sz="1050" dirty="0" err="1"/>
              <a:t>rationals</a:t>
            </a:r>
            <a:r>
              <a:rPr lang="en-US" sz="1050" dirty="0"/>
              <a:t> (fractions) developed in a mainstream of accounting science and became a leading platform for the ongoing processes within the Industry 4.0.</a:t>
            </a:r>
            <a:endParaRPr lang="en-TW" sz="1050" dirty="0"/>
          </a:p>
        </p:txBody>
      </p:sp>
      <p:pic>
        <p:nvPicPr>
          <p:cNvPr id="10" name="Picture 9">
            <a:hlinkClick r:id="rId7"/>
            <a:extLst>
              <a:ext uri="{FF2B5EF4-FFF2-40B4-BE49-F238E27FC236}">
                <a16:creationId xmlns:a16="http://schemas.microsoft.com/office/drawing/2014/main" id="{CC9F2982-4F59-CD46-A2AD-60E74305DD9C}"/>
              </a:ext>
            </a:extLst>
          </p:cNvPr>
          <p:cNvPicPr>
            <a:picLocks noChangeAspect="1"/>
          </p:cNvPicPr>
          <p:nvPr/>
        </p:nvPicPr>
        <p:blipFill>
          <a:blip r:embed="rId8"/>
          <a:stretch>
            <a:fillRect/>
          </a:stretch>
        </p:blipFill>
        <p:spPr>
          <a:xfrm>
            <a:off x="6777710" y="1325806"/>
            <a:ext cx="1960990" cy="1960990"/>
          </a:xfrm>
          <a:prstGeom prst="rect">
            <a:avLst/>
          </a:prstGeom>
        </p:spPr>
      </p:pic>
      <p:sp>
        <p:nvSpPr>
          <p:cNvPr id="15" name="TextBox 14">
            <a:extLst>
              <a:ext uri="{FF2B5EF4-FFF2-40B4-BE49-F238E27FC236}">
                <a16:creationId xmlns:a16="http://schemas.microsoft.com/office/drawing/2014/main" id="{50776958-BC3D-FA49-928B-CB0C5E8F36F1}"/>
              </a:ext>
            </a:extLst>
          </p:cNvPr>
          <p:cNvSpPr txBox="1"/>
          <p:nvPr/>
        </p:nvSpPr>
        <p:spPr>
          <a:xfrm>
            <a:off x="6741131" y="3433593"/>
            <a:ext cx="2005677" cy="253916"/>
          </a:xfrm>
          <a:prstGeom prst="rect">
            <a:avLst/>
          </a:prstGeom>
          <a:noFill/>
        </p:spPr>
        <p:txBody>
          <a:bodyPr wrap="none" rtlCol="0">
            <a:spAutoFit/>
          </a:bodyPr>
          <a:lstStyle/>
          <a:p>
            <a:r>
              <a:rPr lang="en-TW" sz="1050" dirty="0"/>
              <a:t>Image Source: </a:t>
            </a:r>
            <a:r>
              <a:rPr lang="en-TW" sz="1050" dirty="0">
                <a:hlinkClick r:id="rId7"/>
              </a:rPr>
              <a:t>Research Gate</a:t>
            </a:r>
            <a:endParaRPr lang="en-TW" sz="1050" dirty="0"/>
          </a:p>
        </p:txBody>
      </p:sp>
      <p:sp>
        <p:nvSpPr>
          <p:cNvPr id="3" name="Slide Number Placeholder 2">
            <a:extLst>
              <a:ext uri="{FF2B5EF4-FFF2-40B4-BE49-F238E27FC236}">
                <a16:creationId xmlns:a16="http://schemas.microsoft.com/office/drawing/2014/main" id="{C8C23CD1-3BF2-D549-9B51-53F44DB82C5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57</a:t>
            </a:fld>
            <a:endParaRPr lang="en" dirty="0"/>
          </a:p>
        </p:txBody>
      </p:sp>
    </p:spTree>
    <p:extLst>
      <p:ext uri="{BB962C8B-B14F-4D97-AF65-F5344CB8AC3E}">
        <p14:creationId xmlns:p14="http://schemas.microsoft.com/office/powerpoint/2010/main" val="115217903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dirty="0">
                <a:latin typeface="+mj-lt"/>
                <a:ea typeface="STXingkai" panose="02010800040101010101" pitchFamily="2" charset="-122"/>
              </a:rPr>
              <a:t>The second Language Design </a:t>
            </a:r>
            <a:r>
              <a:rPr lang="en-US" altLang="zh-CN" dirty="0">
                <a:ea typeface="STXingkai" panose="02010800040101010101" pitchFamily="2" charset="-122"/>
              </a:rPr>
              <a:t>Strategy</a:t>
            </a:r>
            <a:endParaRPr lang="en-US" dirty="0">
              <a:latin typeface="+mj-lt"/>
              <a:ea typeface="STXingkai" panose="02010800040101010101" pitchFamily="2" charset="-122"/>
            </a:endParaRPr>
          </a:p>
        </p:txBody>
      </p:sp>
      <p:sp>
        <p:nvSpPr>
          <p:cNvPr id="11" name="TextBox 10">
            <a:extLst>
              <a:ext uri="{FF2B5EF4-FFF2-40B4-BE49-F238E27FC236}">
                <a16:creationId xmlns:a16="http://schemas.microsoft.com/office/drawing/2014/main" id="{4A043D05-A19D-0E4A-8DFA-6AA6E5F7E9DB}"/>
              </a:ext>
            </a:extLst>
          </p:cNvPr>
          <p:cNvSpPr txBox="1"/>
          <p:nvPr/>
        </p:nvSpPr>
        <p:spPr>
          <a:xfrm>
            <a:off x="1026190" y="1969445"/>
            <a:ext cx="7212232" cy="646331"/>
          </a:xfrm>
          <a:prstGeom prst="rect">
            <a:avLst/>
          </a:prstGeom>
          <a:noFill/>
        </p:spPr>
        <p:txBody>
          <a:bodyPr wrap="none" rtlCol="0">
            <a:spAutoFit/>
          </a:bodyPr>
          <a:lstStyle/>
          <a:p>
            <a:pPr algn="ctr"/>
            <a:r>
              <a:rPr lang="en-US" sz="3600" dirty="0"/>
              <a:t>combine structure with operations</a:t>
            </a:r>
            <a:r>
              <a:rPr lang="en-TW" sz="3600" dirty="0"/>
              <a:t>!</a:t>
            </a:r>
          </a:p>
        </p:txBody>
      </p:sp>
      <p:sp>
        <p:nvSpPr>
          <p:cNvPr id="6" name="TextBox 5">
            <a:extLst>
              <a:ext uri="{FF2B5EF4-FFF2-40B4-BE49-F238E27FC236}">
                <a16:creationId xmlns:a16="http://schemas.microsoft.com/office/drawing/2014/main" id="{5594ECD7-3F51-9746-A980-3FF95EDD6309}"/>
              </a:ext>
            </a:extLst>
          </p:cNvPr>
          <p:cNvSpPr txBox="1"/>
          <p:nvPr/>
        </p:nvSpPr>
        <p:spPr>
          <a:xfrm>
            <a:off x="760880" y="3113359"/>
            <a:ext cx="2534850" cy="1477328"/>
          </a:xfrm>
          <a:prstGeom prst="rect">
            <a:avLst/>
          </a:prstGeom>
          <a:noFill/>
        </p:spPr>
        <p:txBody>
          <a:bodyPr wrap="square" rtlCol="0">
            <a:spAutoFit/>
          </a:bodyPr>
          <a:lstStyle/>
          <a:p>
            <a:r>
              <a:rPr lang="en-TW" sz="1800" dirty="0"/>
              <a:t>Put the Accounting /Hamiltonian equation in a matrix structure, the </a:t>
            </a:r>
            <a:r>
              <a:rPr lang="en-TW" sz="1800" dirty="0">
                <a:solidFill>
                  <a:srgbClr val="FF0000"/>
                </a:solidFill>
              </a:rPr>
              <a:t>addition operations becomes iterative</a:t>
            </a:r>
            <a:r>
              <a:rPr lang="en-TW" sz="1800" dirty="0"/>
              <a:t>. </a:t>
            </a:r>
          </a:p>
        </p:txBody>
      </p:sp>
      <p:pic>
        <p:nvPicPr>
          <p:cNvPr id="8" name="Picture 7">
            <a:hlinkClick r:id="rId3"/>
            <a:extLst>
              <a:ext uri="{FF2B5EF4-FFF2-40B4-BE49-F238E27FC236}">
                <a16:creationId xmlns:a16="http://schemas.microsoft.com/office/drawing/2014/main" id="{44BC78E0-C05B-9B46-8C5D-E44B1CA3882B}"/>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3583584" y="2844029"/>
            <a:ext cx="1976831" cy="2015988"/>
          </a:xfrm>
          <a:prstGeom prst="rect">
            <a:avLst/>
          </a:prstGeom>
        </p:spPr>
      </p:pic>
      <p:sp>
        <p:nvSpPr>
          <p:cNvPr id="10" name="TextBox 9">
            <a:extLst>
              <a:ext uri="{FF2B5EF4-FFF2-40B4-BE49-F238E27FC236}">
                <a16:creationId xmlns:a16="http://schemas.microsoft.com/office/drawing/2014/main" id="{4D1DFA31-DA1F-2D43-92E9-A8201F3E1D89}"/>
              </a:ext>
            </a:extLst>
          </p:cNvPr>
          <p:cNvSpPr txBox="1"/>
          <p:nvPr/>
        </p:nvSpPr>
        <p:spPr>
          <a:xfrm>
            <a:off x="5848269" y="2853316"/>
            <a:ext cx="2898539" cy="2031325"/>
          </a:xfrm>
          <a:prstGeom prst="rect">
            <a:avLst/>
          </a:prstGeom>
          <a:noFill/>
        </p:spPr>
        <p:txBody>
          <a:bodyPr wrap="square" rtlCol="0">
            <a:spAutoFit/>
          </a:bodyPr>
          <a:lstStyle/>
          <a:p>
            <a:r>
              <a:rPr lang="en-TW" sz="1800" dirty="0"/>
              <a:t>The isomorphism between accounting equation and the Hamiltonian formulation states: Science is about utilizing symmetries/invariance recursively.</a:t>
            </a:r>
          </a:p>
        </p:txBody>
      </p:sp>
      <p:sp>
        <p:nvSpPr>
          <p:cNvPr id="4" name="Slide Number Placeholder 3">
            <a:extLst>
              <a:ext uri="{FF2B5EF4-FFF2-40B4-BE49-F238E27FC236}">
                <a16:creationId xmlns:a16="http://schemas.microsoft.com/office/drawing/2014/main" id="{FE40E90F-D4AC-DB49-B687-0BE8F7381D8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58</a:t>
            </a:fld>
            <a:endParaRPr lang="en" dirty="0"/>
          </a:p>
        </p:txBody>
      </p:sp>
    </p:spTree>
    <p:extLst>
      <p:ext uri="{BB962C8B-B14F-4D97-AF65-F5344CB8AC3E}">
        <p14:creationId xmlns:p14="http://schemas.microsoft.com/office/powerpoint/2010/main" val="292044203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A122D273-9904-0546-9C5C-27B0FDE5C53E}"/>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3618899" y="2135872"/>
            <a:ext cx="1976831" cy="2015988"/>
          </a:xfrm>
          <a:prstGeom prst="rect">
            <a:avLst/>
          </a:prstGeom>
        </p:spPr>
      </p:pic>
      <p:graphicFrame>
        <p:nvGraphicFramePr>
          <p:cNvPr id="2" name="Diagram 1">
            <a:extLst>
              <a:ext uri="{FF2B5EF4-FFF2-40B4-BE49-F238E27FC236}">
                <a16:creationId xmlns:a16="http://schemas.microsoft.com/office/drawing/2014/main" id="{32E8AFC0-7D95-014B-8D64-333901CC4F93}"/>
              </a:ext>
            </a:extLst>
          </p:cNvPr>
          <p:cNvGraphicFramePr/>
          <p:nvPr>
            <p:extLst>
              <p:ext uri="{D42A27DB-BD31-4B8C-83A1-F6EECF244321}">
                <p14:modId xmlns:p14="http://schemas.microsoft.com/office/powerpoint/2010/main" val="4234771087"/>
              </p:ext>
            </p:extLst>
          </p:nvPr>
        </p:nvGraphicFramePr>
        <p:xfrm>
          <a:off x="1927860" y="1524101"/>
          <a:ext cx="5288280" cy="36193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55" name="All events are Emerging Events"/>
          <p:cNvSpPr txBox="1">
            <a:spLocks noGrp="1"/>
          </p:cNvSpPr>
          <p:nvPr>
            <p:ph type="title"/>
          </p:nvPr>
        </p:nvSpPr>
        <p:spPr>
          <a:prstGeom prst="rect">
            <a:avLst/>
          </a:prstGeom>
        </p:spPr>
        <p:txBody>
          <a:bodyPr/>
          <a:lstStyle/>
          <a:p>
            <a:pPr algn="ctr"/>
            <a:r>
              <a:rPr lang="en-US" dirty="0"/>
              <a:t>Kuhn Cycle: recursion and symmetry-breaking</a:t>
            </a:r>
            <a:endParaRPr dirty="0"/>
          </a:p>
        </p:txBody>
      </p:sp>
      <p:sp>
        <p:nvSpPr>
          <p:cNvPr id="3" name="Curved Right Arrow 2">
            <a:extLst>
              <a:ext uri="{FF2B5EF4-FFF2-40B4-BE49-F238E27FC236}">
                <a16:creationId xmlns:a16="http://schemas.microsoft.com/office/drawing/2014/main" id="{84CE3961-BB2E-914F-B3C1-AE5EAB50DB1C}"/>
              </a:ext>
            </a:extLst>
          </p:cNvPr>
          <p:cNvSpPr/>
          <p:nvPr/>
        </p:nvSpPr>
        <p:spPr>
          <a:xfrm rot="4130176">
            <a:off x="5644048" y="934443"/>
            <a:ext cx="440219" cy="954263"/>
          </a:xfrm>
          <a:prstGeom prst="curvedRightArrow">
            <a:avLst>
              <a:gd name="adj1" fmla="val 25000"/>
              <a:gd name="adj2" fmla="val 50000"/>
              <a:gd name="adj3" fmla="val 30634"/>
            </a:avLst>
          </a:prstGeom>
          <a:solidFill>
            <a:srgbClr val="0070C0"/>
          </a:solidFill>
          <a:ln w="25400" cap="flat">
            <a:solidFill>
              <a:srgbClr val="0070C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sp>
        <p:nvSpPr>
          <p:cNvPr id="4" name="TextBox 3">
            <a:extLst>
              <a:ext uri="{FF2B5EF4-FFF2-40B4-BE49-F238E27FC236}">
                <a16:creationId xmlns:a16="http://schemas.microsoft.com/office/drawing/2014/main" id="{977146D4-CCE7-E644-9170-BAF1B30C5CB6}"/>
              </a:ext>
            </a:extLst>
          </p:cNvPr>
          <p:cNvSpPr txBox="1"/>
          <p:nvPr/>
        </p:nvSpPr>
        <p:spPr>
          <a:xfrm>
            <a:off x="6077414" y="1555560"/>
            <a:ext cx="1562928" cy="4308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lang="en-TW" dirty="0">
                <a:solidFill>
                  <a:schemeClr val="tx1"/>
                </a:solidFill>
              </a:rPr>
              <a:t>Emerging cases or </a:t>
            </a:r>
          </a:p>
          <a:p>
            <a:pPr marL="0" marR="0" indent="0" algn="ctr" defTabSz="914400" rtl="0" fontAlgn="auto" latinLnBrk="0" hangingPunct="0">
              <a:lnSpc>
                <a:spcPct val="100000"/>
              </a:lnSpc>
              <a:spcBef>
                <a:spcPts val="0"/>
              </a:spcBef>
              <a:spcAft>
                <a:spcPts val="0"/>
              </a:spcAft>
              <a:buClrTx/>
              <a:buSzTx/>
              <a:buFontTx/>
              <a:buNone/>
              <a:tabLst/>
            </a:pPr>
            <a:r>
              <a:rPr lang="en-TW" dirty="0">
                <a:solidFill>
                  <a:schemeClr val="tx1"/>
                </a:solidFill>
              </a:rPr>
              <a:t>s</a:t>
            </a:r>
            <a:r>
              <a:rPr kumimoji="0" lang="en-TW" sz="1400" b="0" i="0" u="none" strike="noStrike" cap="none" spc="0" normalizeH="0" baseline="0" dirty="0">
                <a:ln>
                  <a:noFill/>
                </a:ln>
                <a:solidFill>
                  <a:schemeClr val="tx1"/>
                </a:solidFill>
                <a:effectLst/>
                <a:uFillTx/>
                <a:latin typeface="+mj-lt"/>
                <a:ea typeface="+mj-ea"/>
                <a:cs typeface="+mj-cs"/>
                <a:sym typeface="Arial"/>
              </a:rPr>
              <a:t>ystematic attacks</a:t>
            </a:r>
          </a:p>
        </p:txBody>
      </p:sp>
      <p:pic>
        <p:nvPicPr>
          <p:cNvPr id="7" name="Picture 6">
            <a:extLst>
              <a:ext uri="{FF2B5EF4-FFF2-40B4-BE49-F238E27FC236}">
                <a16:creationId xmlns:a16="http://schemas.microsoft.com/office/drawing/2014/main" id="{4730C0E8-6F43-C74B-B19D-B1136BD80402}"/>
              </a:ext>
            </a:extLst>
          </p:cNvPr>
          <p:cNvPicPr>
            <a:picLocks noChangeAspect="1"/>
          </p:cNvPicPr>
          <p:nvPr/>
        </p:nvPicPr>
        <p:blipFill>
          <a:blip r:embed="rId8"/>
          <a:stretch>
            <a:fillRect/>
          </a:stretch>
        </p:blipFill>
        <p:spPr>
          <a:xfrm>
            <a:off x="396995" y="1285238"/>
            <a:ext cx="2224830" cy="3413237"/>
          </a:xfrm>
          <a:prstGeom prst="rect">
            <a:avLst/>
          </a:prstGeom>
        </p:spPr>
      </p:pic>
      <p:sp>
        <p:nvSpPr>
          <p:cNvPr id="6" name="TextBox 5">
            <a:extLst>
              <a:ext uri="{FF2B5EF4-FFF2-40B4-BE49-F238E27FC236}">
                <a16:creationId xmlns:a16="http://schemas.microsoft.com/office/drawing/2014/main" id="{5E5F6C4B-DE2E-2442-AA88-7D2CF055D548}"/>
              </a:ext>
            </a:extLst>
          </p:cNvPr>
          <p:cNvSpPr txBox="1"/>
          <p:nvPr/>
        </p:nvSpPr>
        <p:spPr>
          <a:xfrm>
            <a:off x="3833657" y="2991856"/>
            <a:ext cx="1476686" cy="430887"/>
          </a:xfrm>
          <a:prstGeom prst="rect">
            <a:avLst/>
          </a:prstGeom>
          <a:noFill/>
        </p:spPr>
        <p:txBody>
          <a:bodyPr wrap="none" rtlCol="0">
            <a:spAutoFit/>
          </a:bodyPr>
          <a:lstStyle/>
          <a:p>
            <a:pPr algn="ctr"/>
            <a:r>
              <a:rPr lang="en-TW" sz="1100" dirty="0"/>
              <a:t>Ouroboros Snake</a:t>
            </a:r>
          </a:p>
          <a:p>
            <a:pPr algn="ctr"/>
            <a:r>
              <a:rPr lang="en-TW" sz="1100" dirty="0"/>
              <a:t>in five </a:t>
            </a:r>
            <a:r>
              <a:rPr lang="en-TW" sz="1100" dirty="0">
                <a:solidFill>
                  <a:srgbClr val="FF0000"/>
                </a:solidFill>
              </a:rPr>
              <a:t>named</a:t>
            </a:r>
            <a:r>
              <a:rPr lang="en-TW" sz="1100" dirty="0"/>
              <a:t> stages</a:t>
            </a:r>
          </a:p>
        </p:txBody>
      </p:sp>
      <p:sp>
        <p:nvSpPr>
          <p:cNvPr id="8" name="TextBox 7">
            <a:extLst>
              <a:ext uri="{FF2B5EF4-FFF2-40B4-BE49-F238E27FC236}">
                <a16:creationId xmlns:a16="http://schemas.microsoft.com/office/drawing/2014/main" id="{E95609DE-AD30-7949-B950-749830D7BF4C}"/>
              </a:ext>
            </a:extLst>
          </p:cNvPr>
          <p:cNvSpPr txBox="1"/>
          <p:nvPr/>
        </p:nvSpPr>
        <p:spPr>
          <a:xfrm>
            <a:off x="1841223" y="998066"/>
            <a:ext cx="3926075" cy="307777"/>
          </a:xfrm>
          <a:prstGeom prst="rect">
            <a:avLst/>
          </a:prstGeom>
          <a:noFill/>
        </p:spPr>
        <p:txBody>
          <a:bodyPr wrap="none" rtlCol="0">
            <a:spAutoFit/>
          </a:bodyPr>
          <a:lstStyle/>
          <a:p>
            <a:r>
              <a:rPr lang="en-TW" dirty="0">
                <a:solidFill>
                  <a:srgbClr val="FF0000"/>
                </a:solidFill>
              </a:rPr>
              <a:t>Keeping namespace consistent (is challenging)</a:t>
            </a:r>
          </a:p>
        </p:txBody>
      </p:sp>
      <p:pic>
        <p:nvPicPr>
          <p:cNvPr id="14" name="Picture 13">
            <a:extLst>
              <a:ext uri="{FF2B5EF4-FFF2-40B4-BE49-F238E27FC236}">
                <a16:creationId xmlns:a16="http://schemas.microsoft.com/office/drawing/2014/main" id="{A139D87E-B092-ED4D-A2D7-B049421A451D}"/>
              </a:ext>
            </a:extLst>
          </p:cNvPr>
          <p:cNvPicPr>
            <a:picLocks noChangeAspect="1"/>
          </p:cNvPicPr>
          <p:nvPr/>
        </p:nvPicPr>
        <p:blipFill>
          <a:blip r:embed="rId9"/>
          <a:stretch>
            <a:fillRect/>
          </a:stretch>
        </p:blipFill>
        <p:spPr>
          <a:xfrm>
            <a:off x="7210232" y="2192282"/>
            <a:ext cx="1536576" cy="2030033"/>
          </a:xfrm>
          <a:prstGeom prst="rect">
            <a:avLst/>
          </a:prstGeom>
        </p:spPr>
      </p:pic>
      <p:sp>
        <p:nvSpPr>
          <p:cNvPr id="5" name="Slide Number Placeholder 4">
            <a:extLst>
              <a:ext uri="{FF2B5EF4-FFF2-40B4-BE49-F238E27FC236}">
                <a16:creationId xmlns:a16="http://schemas.microsoft.com/office/drawing/2014/main" id="{44D37C2A-C0B6-1642-8918-29405AFA458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59</a:t>
            </a:fld>
            <a:endParaRPr lang="en" dirty="0"/>
          </a:p>
        </p:txBody>
      </p:sp>
    </p:spTree>
    <p:extLst>
      <p:ext uri="{BB962C8B-B14F-4D97-AF65-F5344CB8AC3E}">
        <p14:creationId xmlns:p14="http://schemas.microsoft.com/office/powerpoint/2010/main" val="26442170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A0CC34BF-960E-094B-97CE-066F4C0C3789}"/>
              </a:ext>
            </a:extLst>
          </p:cNvPr>
          <p:cNvSpPr>
            <a:spLocks noGrp="1" noChangeArrowheads="1"/>
          </p:cNvSpPr>
          <p:nvPr>
            <p:ph type="title"/>
          </p:nvPr>
        </p:nvSpPr>
        <p:spPr>
          <a:xfrm>
            <a:off x="0" y="16669"/>
            <a:ext cx="7886700" cy="994172"/>
          </a:xfrm>
        </p:spPr>
        <p:txBody>
          <a:bodyPr/>
          <a:lstStyle/>
          <a:p>
            <a:pPr algn="ctr"/>
            <a:r>
              <a:rPr lang="en-US" altLang="en-US" dirty="0">
                <a:latin typeface="+mj-lt"/>
              </a:rPr>
              <a:t>The most famous master thesis</a:t>
            </a:r>
          </a:p>
        </p:txBody>
      </p:sp>
      <p:grpSp>
        <p:nvGrpSpPr>
          <p:cNvPr id="5" name="Group 34">
            <a:extLst>
              <a:ext uri="{FF2B5EF4-FFF2-40B4-BE49-F238E27FC236}">
                <a16:creationId xmlns:a16="http://schemas.microsoft.com/office/drawing/2014/main" id="{1CB1A310-B3CD-0E42-8CD3-9DBD95B4164F}"/>
              </a:ext>
            </a:extLst>
          </p:cNvPr>
          <p:cNvGrpSpPr>
            <a:grpSpLocks/>
          </p:cNvGrpSpPr>
          <p:nvPr/>
        </p:nvGrpSpPr>
        <p:grpSpPr bwMode="auto">
          <a:xfrm>
            <a:off x="5970270" y="320642"/>
            <a:ext cx="2971800" cy="1710928"/>
            <a:chOff x="3408" y="48"/>
            <a:chExt cx="2496" cy="1437"/>
          </a:xfrm>
        </p:grpSpPr>
        <p:pic>
          <p:nvPicPr>
            <p:cNvPr id="7175" name="Picture 32" descr="Claude Shannon">
              <a:extLst>
                <a:ext uri="{FF2B5EF4-FFF2-40B4-BE49-F238E27FC236}">
                  <a16:creationId xmlns:a16="http://schemas.microsoft.com/office/drawing/2014/main" id="{B693629E-B289-3A4B-AD53-6354CC0B42FE}"/>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189" y="48"/>
              <a:ext cx="851" cy="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76" name="Rectangle 33">
              <a:extLst>
                <a:ext uri="{FF2B5EF4-FFF2-40B4-BE49-F238E27FC236}">
                  <a16:creationId xmlns:a16="http://schemas.microsoft.com/office/drawing/2014/main" id="{0B03CABC-CDB9-5549-B72B-5D20A47725F9}"/>
                </a:ext>
              </a:extLst>
            </p:cNvPr>
            <p:cNvSpPr>
              <a:spLocks noChangeArrowheads="1"/>
            </p:cNvSpPr>
            <p:nvPr/>
          </p:nvSpPr>
          <p:spPr bwMode="auto">
            <a:xfrm>
              <a:off x="3408" y="1296"/>
              <a:ext cx="2496" cy="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9056" tIns="34529" rIns="69056" bIns="34529"/>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gn="ctr">
                <a:lnSpc>
                  <a:spcPct val="90000"/>
                </a:lnSpc>
                <a:spcBef>
                  <a:spcPct val="60000"/>
                </a:spcBef>
                <a:buClr>
                  <a:srgbClr val="006600"/>
                </a:buClr>
                <a:buSzPct val="100000"/>
                <a:buFont typeface="Wingdings" pitchFamily="2" charset="2"/>
                <a:buNone/>
              </a:pPr>
              <a:r>
                <a:rPr lang="en-US" altLang="en-US" sz="1200" dirty="0">
                  <a:solidFill>
                    <a:srgbClr val="003399"/>
                  </a:solidFill>
                  <a:latin typeface="Comic Sans MS" panose="030F0902030302020204" pitchFamily="66" charset="0"/>
                </a:rPr>
                <a:t>Claude Shannon, 1916-2001</a:t>
              </a:r>
              <a:endParaRPr lang="en-US" altLang="en-US" sz="1350" dirty="0">
                <a:solidFill>
                  <a:srgbClr val="003399"/>
                </a:solidFill>
                <a:latin typeface="Comic Sans MS" panose="030F0902030302020204" pitchFamily="66" charset="0"/>
              </a:endParaRPr>
            </a:p>
            <a:p>
              <a:pPr algn="ctr">
                <a:lnSpc>
                  <a:spcPct val="90000"/>
                </a:lnSpc>
                <a:spcBef>
                  <a:spcPct val="60000"/>
                </a:spcBef>
                <a:buClr>
                  <a:srgbClr val="006600"/>
                </a:buClr>
                <a:buSzPct val="100000"/>
                <a:buFont typeface="Wingdings" pitchFamily="2" charset="2"/>
                <a:buChar char="n"/>
              </a:pPr>
              <a:endParaRPr lang="en-US" altLang="en-US" sz="1350" dirty="0">
                <a:solidFill>
                  <a:srgbClr val="990000"/>
                </a:solidFill>
                <a:latin typeface="Comic Sans MS" panose="030F0902030302020204" pitchFamily="66" charset="0"/>
              </a:endParaRPr>
            </a:p>
          </p:txBody>
        </p:sp>
      </p:grpSp>
      <p:pic>
        <p:nvPicPr>
          <p:cNvPr id="3" name="Picture 2">
            <a:hlinkClick r:id="rId4"/>
            <a:extLst>
              <a:ext uri="{FF2B5EF4-FFF2-40B4-BE49-F238E27FC236}">
                <a16:creationId xmlns:a16="http://schemas.microsoft.com/office/drawing/2014/main" id="{1F607686-DC22-E54E-8E1C-C6E266E32361}"/>
              </a:ext>
            </a:extLst>
          </p:cNvPr>
          <p:cNvPicPr>
            <a:picLocks noChangeAspect="1"/>
          </p:cNvPicPr>
          <p:nvPr/>
        </p:nvPicPr>
        <p:blipFill>
          <a:blip r:embed="rId5"/>
          <a:stretch>
            <a:fillRect/>
          </a:stretch>
        </p:blipFill>
        <p:spPr>
          <a:xfrm>
            <a:off x="115298" y="708911"/>
            <a:ext cx="3039141" cy="4278462"/>
          </a:xfrm>
          <a:prstGeom prst="rect">
            <a:avLst/>
          </a:prstGeom>
        </p:spPr>
      </p:pic>
      <p:sp>
        <p:nvSpPr>
          <p:cNvPr id="6" name="TextBox 5">
            <a:extLst>
              <a:ext uri="{FF2B5EF4-FFF2-40B4-BE49-F238E27FC236}">
                <a16:creationId xmlns:a16="http://schemas.microsoft.com/office/drawing/2014/main" id="{B3D351BA-D2D6-D84D-8285-A1B29FC9BC2C}"/>
              </a:ext>
            </a:extLst>
          </p:cNvPr>
          <p:cNvSpPr txBox="1"/>
          <p:nvPr/>
        </p:nvSpPr>
        <p:spPr>
          <a:xfrm>
            <a:off x="201930" y="1083368"/>
            <a:ext cx="2505814" cy="738664"/>
          </a:xfrm>
          <a:prstGeom prst="rect">
            <a:avLst/>
          </a:prstGeom>
          <a:noFill/>
        </p:spPr>
        <p:txBody>
          <a:bodyPr wrap="none" rtlCol="0">
            <a:spAutoFit/>
          </a:bodyPr>
          <a:lstStyle/>
          <a:p>
            <a:pPr algn="ctr"/>
            <a:r>
              <a:rPr lang="en-TW" dirty="0"/>
              <a:t>A Symbolic Analysis</a:t>
            </a:r>
          </a:p>
          <a:p>
            <a:pPr algn="ctr"/>
            <a:r>
              <a:rPr lang="en-TW" dirty="0"/>
              <a:t> of</a:t>
            </a:r>
          </a:p>
          <a:p>
            <a:pPr algn="ctr"/>
            <a:r>
              <a:rPr lang="en-TW" dirty="0"/>
              <a:t> Relay and Switching Circuits</a:t>
            </a:r>
          </a:p>
        </p:txBody>
      </p:sp>
      <p:pic>
        <p:nvPicPr>
          <p:cNvPr id="7" name="Picture 6">
            <a:hlinkClick r:id="rId4"/>
            <a:extLst>
              <a:ext uri="{FF2B5EF4-FFF2-40B4-BE49-F238E27FC236}">
                <a16:creationId xmlns:a16="http://schemas.microsoft.com/office/drawing/2014/main" id="{86A03DC0-01FF-EC45-B938-84E40B668FCD}"/>
              </a:ext>
            </a:extLst>
          </p:cNvPr>
          <p:cNvPicPr>
            <a:picLocks noChangeAspect="1"/>
          </p:cNvPicPr>
          <p:nvPr/>
        </p:nvPicPr>
        <p:blipFill>
          <a:blip r:embed="rId6"/>
          <a:stretch>
            <a:fillRect/>
          </a:stretch>
        </p:blipFill>
        <p:spPr>
          <a:xfrm>
            <a:off x="6445760" y="2627792"/>
            <a:ext cx="2525164" cy="2359580"/>
          </a:xfrm>
          <a:prstGeom prst="rect">
            <a:avLst/>
          </a:prstGeom>
        </p:spPr>
      </p:pic>
      <p:pic>
        <p:nvPicPr>
          <p:cNvPr id="8" name="Picture 7">
            <a:hlinkClick r:id="rId4"/>
            <a:extLst>
              <a:ext uri="{FF2B5EF4-FFF2-40B4-BE49-F238E27FC236}">
                <a16:creationId xmlns:a16="http://schemas.microsoft.com/office/drawing/2014/main" id="{3FA830F0-EA11-B94F-A53F-96FB0574CF1C}"/>
              </a:ext>
            </a:extLst>
          </p:cNvPr>
          <p:cNvPicPr>
            <a:picLocks noChangeAspect="1"/>
          </p:cNvPicPr>
          <p:nvPr/>
        </p:nvPicPr>
        <p:blipFill>
          <a:blip r:embed="rId7"/>
          <a:stretch>
            <a:fillRect/>
          </a:stretch>
        </p:blipFill>
        <p:spPr>
          <a:xfrm>
            <a:off x="3344180" y="708909"/>
            <a:ext cx="2911839" cy="4278463"/>
          </a:xfrm>
          <a:prstGeom prst="rect">
            <a:avLst/>
          </a:prstGeom>
        </p:spPr>
      </p:pic>
      <p:sp>
        <p:nvSpPr>
          <p:cNvPr id="2" name="Slide Number Placeholder 1">
            <a:extLst>
              <a:ext uri="{FF2B5EF4-FFF2-40B4-BE49-F238E27FC236}">
                <a16:creationId xmlns:a16="http://schemas.microsoft.com/office/drawing/2014/main" id="{122B695D-9138-794C-A969-75D5DA812918}"/>
              </a:ext>
            </a:extLst>
          </p:cNvPr>
          <p:cNvSpPr>
            <a:spLocks noGrp="1"/>
          </p:cNvSpPr>
          <p:nvPr>
            <p:ph type="sldNum" sz="quarter" idx="12"/>
          </p:nvPr>
        </p:nvSpPr>
        <p:spPr/>
        <p:txBody>
          <a:bodyPr/>
          <a:lstStyle/>
          <a:p>
            <a:fld id="{713C7D3C-22D2-7449-8935-5F36E8921380}" type="slidenum">
              <a:rPr lang="en-US" smtClean="0"/>
              <a:pPr/>
              <a:t>6</a:t>
            </a:fld>
            <a:endParaRPr lang="en-US" dirty="0"/>
          </a:p>
        </p:txBody>
      </p:sp>
    </p:spTree>
    <p:extLst>
      <p:ext uri="{BB962C8B-B14F-4D97-AF65-F5344CB8AC3E}">
        <p14:creationId xmlns:p14="http://schemas.microsoft.com/office/powerpoint/2010/main" val="142004494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311699" y="301092"/>
            <a:ext cx="8520600" cy="572700"/>
          </a:xfrm>
          <a:prstGeom prst="rect">
            <a:avLst/>
          </a:prstGeom>
        </p:spPr>
        <p:txBody>
          <a:bodyPr/>
          <a:lstStyle/>
          <a:p>
            <a:pPr algn="ctr"/>
            <a:r>
              <a:rPr lang="en-US" dirty="0"/>
              <a:t>Concrete Activities in Daily Workflow</a:t>
            </a:r>
            <a:endParaRPr dirty="0"/>
          </a:p>
        </p:txBody>
      </p:sp>
      <p:pic>
        <p:nvPicPr>
          <p:cNvPr id="1026" name="Picture 2" descr="Devsecops-Illustretion-ICon-1">
            <a:hlinkClick r:id="rId2"/>
            <a:extLst>
              <a:ext uri="{FF2B5EF4-FFF2-40B4-BE49-F238E27FC236}">
                <a16:creationId xmlns:a16="http://schemas.microsoft.com/office/drawing/2014/main" id="{4B5F5B8F-6D83-0A43-925E-AA03573BF68F}"/>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220612" y="674339"/>
            <a:ext cx="6702775" cy="439882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B4D3CF0-3888-584F-8C0D-FC965BFC85CC}"/>
              </a:ext>
            </a:extLst>
          </p:cNvPr>
          <p:cNvSpPr txBox="1"/>
          <p:nvPr/>
        </p:nvSpPr>
        <p:spPr>
          <a:xfrm>
            <a:off x="161557" y="4911580"/>
            <a:ext cx="8820886" cy="1615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sz="1050" dirty="0">
                <a:solidFill>
                  <a:srgbClr val="FFFFFF"/>
                </a:solidFill>
              </a:rPr>
              <a:t>Image courtesy: Paladion Corporation Website </a:t>
            </a:r>
            <a:r>
              <a:rPr lang="en-US" sz="1050" dirty="0">
                <a:solidFill>
                  <a:schemeClr val="tx1"/>
                </a:solidFill>
              </a:rPr>
              <a:t>Image  source: </a:t>
            </a:r>
            <a:r>
              <a:rPr lang="en-US" sz="1050" dirty="0">
                <a:solidFill>
                  <a:srgbClr val="FFFFFF"/>
                </a:solidFill>
                <a:hlinkClick r:id="rId4"/>
              </a:rPr>
              <a:t>https://www.paladion.net</a:t>
            </a:r>
            <a:endParaRPr kumimoji="0" lang="en-TW" sz="1050" b="0" i="0" u="none" strike="noStrike" cap="none" spc="0" normalizeH="0" baseline="0" dirty="0">
              <a:ln>
                <a:noFill/>
              </a:ln>
              <a:solidFill>
                <a:srgbClr val="FFFFFF"/>
              </a:solidFill>
              <a:effectLst/>
              <a:uFillTx/>
              <a:latin typeface="+mj-lt"/>
              <a:ea typeface="+mj-ea"/>
              <a:cs typeface="+mj-cs"/>
              <a:sym typeface="Arial"/>
            </a:endParaRPr>
          </a:p>
        </p:txBody>
      </p:sp>
      <p:sp>
        <p:nvSpPr>
          <p:cNvPr id="6" name="TextBox 5">
            <a:extLst>
              <a:ext uri="{FF2B5EF4-FFF2-40B4-BE49-F238E27FC236}">
                <a16:creationId xmlns:a16="http://schemas.microsoft.com/office/drawing/2014/main" id="{8E3D9EDE-9127-A447-8E01-8D7762700193}"/>
              </a:ext>
            </a:extLst>
          </p:cNvPr>
          <p:cNvSpPr txBox="1"/>
          <p:nvPr/>
        </p:nvSpPr>
        <p:spPr>
          <a:xfrm>
            <a:off x="3627669" y="4315350"/>
            <a:ext cx="1888659" cy="307777"/>
          </a:xfrm>
          <a:prstGeom prst="rect">
            <a:avLst/>
          </a:prstGeom>
          <a:noFill/>
        </p:spPr>
        <p:txBody>
          <a:bodyPr wrap="none" rtlCol="0">
            <a:spAutoFit/>
          </a:bodyPr>
          <a:lstStyle/>
          <a:p>
            <a:r>
              <a:rPr lang="en-US" dirty="0"/>
              <a:t>What is </a:t>
            </a:r>
            <a:r>
              <a:rPr lang="en-US" dirty="0" err="1"/>
              <a:t>DevSecOps</a:t>
            </a:r>
            <a:r>
              <a:rPr lang="en-US" dirty="0"/>
              <a:t>?</a:t>
            </a:r>
          </a:p>
        </p:txBody>
      </p:sp>
      <p:sp>
        <p:nvSpPr>
          <p:cNvPr id="2" name="Slide Number Placeholder 1">
            <a:extLst>
              <a:ext uri="{FF2B5EF4-FFF2-40B4-BE49-F238E27FC236}">
                <a16:creationId xmlns:a16="http://schemas.microsoft.com/office/drawing/2014/main" id="{BD602494-0DEC-6040-BA12-69BB17F5865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60</a:t>
            </a:fld>
            <a:endParaRPr lang="en" dirty="0"/>
          </a:p>
        </p:txBody>
      </p:sp>
    </p:spTree>
    <p:extLst>
      <p:ext uri="{BB962C8B-B14F-4D97-AF65-F5344CB8AC3E}">
        <p14:creationId xmlns:p14="http://schemas.microsoft.com/office/powerpoint/2010/main" val="33400332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Connecting Abstract and C</a:t>
            </a:r>
            <a:r>
              <a:rPr lang="en-US" dirty="0"/>
              <a:t>o</a:t>
            </a:r>
            <a:r>
              <a:rPr lang="en-TW" dirty="0"/>
              <a:t>ncrete Domains</a:t>
            </a:r>
          </a:p>
        </p:txBody>
      </p:sp>
      <p:pic>
        <p:nvPicPr>
          <p:cNvPr id="3" name="Picture 2">
            <a:extLst>
              <a:ext uri="{FF2B5EF4-FFF2-40B4-BE49-F238E27FC236}">
                <a16:creationId xmlns:a16="http://schemas.microsoft.com/office/drawing/2014/main" id="{2E0453B9-7811-D049-B701-689606643479}"/>
              </a:ext>
            </a:extLst>
          </p:cNvPr>
          <p:cNvPicPr>
            <a:picLocks noChangeAspect="1"/>
          </p:cNvPicPr>
          <p:nvPr/>
        </p:nvPicPr>
        <p:blipFill>
          <a:blip r:embed="rId2"/>
          <a:stretch>
            <a:fillRect/>
          </a:stretch>
        </p:blipFill>
        <p:spPr>
          <a:xfrm>
            <a:off x="6405491" y="2091680"/>
            <a:ext cx="2523635" cy="1608754"/>
          </a:xfrm>
          <a:prstGeom prst="rect">
            <a:avLst/>
          </a:prstGeom>
        </p:spPr>
      </p:pic>
      <p:sp>
        <p:nvSpPr>
          <p:cNvPr id="5" name="TextBox 4">
            <a:extLst>
              <a:ext uri="{FF2B5EF4-FFF2-40B4-BE49-F238E27FC236}">
                <a16:creationId xmlns:a16="http://schemas.microsoft.com/office/drawing/2014/main" id="{4C8775FE-D721-4E42-A184-30AB4B2AF4D5}"/>
              </a:ext>
            </a:extLst>
          </p:cNvPr>
          <p:cNvSpPr txBox="1"/>
          <p:nvPr/>
        </p:nvSpPr>
        <p:spPr>
          <a:xfrm>
            <a:off x="6690117" y="3700434"/>
            <a:ext cx="1954381" cy="253916"/>
          </a:xfrm>
          <a:prstGeom prst="rect">
            <a:avLst/>
          </a:prstGeom>
          <a:noFill/>
        </p:spPr>
        <p:txBody>
          <a:bodyPr wrap="none" rtlCol="0">
            <a:spAutoFit/>
          </a:bodyPr>
          <a:lstStyle/>
          <a:p>
            <a:r>
              <a:rPr lang="en-TW" sz="1050" dirty="0"/>
              <a:t>Prof. Cousot and Koo in 2005</a:t>
            </a:r>
          </a:p>
        </p:txBody>
      </p:sp>
      <p:sp>
        <p:nvSpPr>
          <p:cNvPr id="6" name="TextBox 5">
            <a:extLst>
              <a:ext uri="{FF2B5EF4-FFF2-40B4-BE49-F238E27FC236}">
                <a16:creationId xmlns:a16="http://schemas.microsoft.com/office/drawing/2014/main" id="{D02F6325-FCA5-2241-B0AD-81A5443335C5}"/>
              </a:ext>
            </a:extLst>
          </p:cNvPr>
          <p:cNvSpPr txBox="1"/>
          <p:nvPr/>
        </p:nvSpPr>
        <p:spPr>
          <a:xfrm>
            <a:off x="997527" y="4102710"/>
            <a:ext cx="4995193" cy="954107"/>
          </a:xfrm>
          <a:prstGeom prst="rect">
            <a:avLst/>
          </a:prstGeom>
          <a:noFill/>
        </p:spPr>
        <p:txBody>
          <a:bodyPr wrap="square" rtlCol="0">
            <a:spAutoFit/>
          </a:bodyPr>
          <a:lstStyle/>
          <a:p>
            <a:r>
              <a:rPr lang="en-TW" sz="1600" dirty="0"/>
              <a:t>Conclusion</a:t>
            </a:r>
            <a:r>
              <a:rPr lang="en-TW" dirty="0"/>
              <a:t> </a:t>
            </a:r>
            <a:r>
              <a:rPr lang="en-TW" dirty="0">
                <a:solidFill>
                  <a:schemeClr val="bg2">
                    <a:lumMod val="40000"/>
                    <a:lumOff val="60000"/>
                  </a:schemeClr>
                </a:solidFill>
              </a:rPr>
              <a:t>(the second paragraph)</a:t>
            </a:r>
          </a:p>
          <a:p>
            <a:r>
              <a:rPr lang="en-TW" sz="1000" dirty="0"/>
              <a:t>There is a fundamental unity between all these apparently unrelated program analysis techniques : a new interpretation is given to the program text which allows to build an often implicit system of equations. The problem is either to verify that a solution provided by the user is correct, or to discover or approximate such as solution.</a:t>
            </a:r>
          </a:p>
        </p:txBody>
      </p:sp>
      <p:pic>
        <p:nvPicPr>
          <p:cNvPr id="9" name="Picture 8">
            <a:hlinkClick r:id="rId3"/>
            <a:extLst>
              <a:ext uri="{FF2B5EF4-FFF2-40B4-BE49-F238E27FC236}">
                <a16:creationId xmlns:a16="http://schemas.microsoft.com/office/drawing/2014/main" id="{45646B53-5A9B-9A42-A205-52ED840F9F3D}"/>
              </a:ext>
            </a:extLst>
          </p:cNvPr>
          <p:cNvPicPr>
            <a:picLocks noChangeAspect="1"/>
          </p:cNvPicPr>
          <p:nvPr/>
        </p:nvPicPr>
        <p:blipFill>
          <a:blip r:embed="rId4"/>
          <a:stretch>
            <a:fillRect/>
          </a:stretch>
        </p:blipFill>
        <p:spPr>
          <a:xfrm>
            <a:off x="913244" y="1100874"/>
            <a:ext cx="5163757" cy="1306400"/>
          </a:xfrm>
          <a:prstGeom prst="rect">
            <a:avLst/>
          </a:prstGeom>
        </p:spPr>
      </p:pic>
      <p:pic>
        <p:nvPicPr>
          <p:cNvPr id="10" name="Picture 9">
            <a:hlinkClick r:id="rId3"/>
            <a:extLst>
              <a:ext uri="{FF2B5EF4-FFF2-40B4-BE49-F238E27FC236}">
                <a16:creationId xmlns:a16="http://schemas.microsoft.com/office/drawing/2014/main" id="{F15DC5A5-8765-C145-A618-B6214F9DDF6F}"/>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96820" y="2636506"/>
            <a:ext cx="1760630" cy="1170239"/>
          </a:xfrm>
          <a:prstGeom prst="rect">
            <a:avLst/>
          </a:prstGeom>
        </p:spPr>
      </p:pic>
      <p:pic>
        <p:nvPicPr>
          <p:cNvPr id="13" name="Picture 12">
            <a:hlinkClick r:id="rId3"/>
            <a:extLst>
              <a:ext uri="{FF2B5EF4-FFF2-40B4-BE49-F238E27FC236}">
                <a16:creationId xmlns:a16="http://schemas.microsoft.com/office/drawing/2014/main" id="{ABCBA9B1-8356-9242-96BC-C8C8E9D61AA6}"/>
              </a:ext>
            </a:extLst>
          </p:cNvPr>
          <p:cNvPicPr>
            <a:picLocks noChangeAspect="1"/>
          </p:cNvPicPr>
          <p:nvPr/>
        </p:nvPicPr>
        <p:blipFill>
          <a:blip r:embed="rId6"/>
          <a:stretch>
            <a:fillRect/>
          </a:stretch>
        </p:blipFill>
        <p:spPr>
          <a:xfrm>
            <a:off x="3565168" y="2779088"/>
            <a:ext cx="2523636" cy="847862"/>
          </a:xfrm>
          <a:prstGeom prst="rect">
            <a:avLst/>
          </a:prstGeom>
        </p:spPr>
      </p:pic>
      <p:pic>
        <p:nvPicPr>
          <p:cNvPr id="11" name="Picture 10">
            <a:hlinkClick r:id="rId3"/>
            <a:extLst>
              <a:ext uri="{FF2B5EF4-FFF2-40B4-BE49-F238E27FC236}">
                <a16:creationId xmlns:a16="http://schemas.microsoft.com/office/drawing/2014/main" id="{66D442C5-9A78-C94B-AB20-EE344D9A3024}"/>
              </a:ext>
            </a:extLst>
          </p:cNvPr>
          <p:cNvPicPr>
            <a:picLocks noChangeAspect="1"/>
          </p:cNvPicPr>
          <p:nvPr/>
        </p:nvPicPr>
        <p:blipFill>
          <a:blip r:embed="rId7"/>
          <a:stretch>
            <a:fillRect/>
          </a:stretch>
        </p:blipFill>
        <p:spPr>
          <a:xfrm>
            <a:off x="2047938" y="2654448"/>
            <a:ext cx="1517230" cy="1067165"/>
          </a:xfrm>
          <a:prstGeom prst="rect">
            <a:avLst/>
          </a:prstGeom>
        </p:spPr>
      </p:pic>
      <p:sp>
        <p:nvSpPr>
          <p:cNvPr id="14" name="TextBox 13">
            <a:extLst>
              <a:ext uri="{FF2B5EF4-FFF2-40B4-BE49-F238E27FC236}">
                <a16:creationId xmlns:a16="http://schemas.microsoft.com/office/drawing/2014/main" id="{82CC1E07-F235-5949-BE70-4AA355D06148}"/>
              </a:ext>
            </a:extLst>
          </p:cNvPr>
          <p:cNvSpPr txBox="1"/>
          <p:nvPr/>
        </p:nvSpPr>
        <p:spPr>
          <a:xfrm>
            <a:off x="1790168" y="2414322"/>
            <a:ext cx="3409908" cy="230832"/>
          </a:xfrm>
          <a:prstGeom prst="rect">
            <a:avLst/>
          </a:prstGeom>
          <a:noFill/>
        </p:spPr>
        <p:txBody>
          <a:bodyPr wrap="none" rtlCol="0">
            <a:spAutoFit/>
          </a:bodyPr>
          <a:lstStyle/>
          <a:p>
            <a:pPr algn="ctr"/>
            <a:r>
              <a:rPr lang="en-US" sz="900" i="1" dirty="0">
                <a:hlinkClick r:id="rId3"/>
              </a:rPr>
              <a:t>4</a:t>
            </a:r>
            <a:r>
              <a:rPr lang="en-US" sz="900" i="1" baseline="30000" dirty="0">
                <a:hlinkClick r:id="rId3"/>
              </a:rPr>
              <a:t>th</a:t>
            </a:r>
            <a:r>
              <a:rPr lang="en-US" sz="900" i="1" dirty="0">
                <a:hlinkClick r:id="rId3"/>
              </a:rPr>
              <a:t> POPL</a:t>
            </a:r>
            <a:r>
              <a:rPr lang="en-US" sz="900" dirty="0">
                <a:hlinkClick r:id="rId3"/>
              </a:rPr>
              <a:t>, pages 238-252, Los Angeles, CA, 1977. ACM Press.</a:t>
            </a:r>
            <a:endParaRPr lang="en-TW" sz="900" dirty="0"/>
          </a:p>
        </p:txBody>
      </p:sp>
      <p:sp>
        <p:nvSpPr>
          <p:cNvPr id="15" name="TextBox 14">
            <a:extLst>
              <a:ext uri="{FF2B5EF4-FFF2-40B4-BE49-F238E27FC236}">
                <a16:creationId xmlns:a16="http://schemas.microsoft.com/office/drawing/2014/main" id="{8D6096C5-882F-7F46-9850-9CD944CC98F9}"/>
              </a:ext>
            </a:extLst>
          </p:cNvPr>
          <p:cNvSpPr txBox="1"/>
          <p:nvPr/>
        </p:nvSpPr>
        <p:spPr>
          <a:xfrm>
            <a:off x="6367913" y="4663217"/>
            <a:ext cx="2276585" cy="184666"/>
          </a:xfrm>
          <a:prstGeom prst="rect">
            <a:avLst/>
          </a:prstGeom>
          <a:noFill/>
        </p:spPr>
        <p:txBody>
          <a:bodyPr wrap="none" rtlCol="0">
            <a:spAutoFit/>
          </a:bodyPr>
          <a:lstStyle/>
          <a:p>
            <a:r>
              <a:rPr lang="en-US" sz="600" dirty="0">
                <a:hlinkClick r:id="rId8"/>
              </a:rPr>
              <a:t>http://</a:t>
            </a:r>
            <a:r>
              <a:rPr lang="en-US" sz="600" dirty="0" err="1">
                <a:hlinkClick r:id="rId8"/>
              </a:rPr>
              <a:t>web.mit.edu</a:t>
            </a:r>
            <a:r>
              <a:rPr lang="en-US" sz="600" dirty="0">
                <a:hlinkClick r:id="rId8"/>
              </a:rPr>
              <a:t>/</a:t>
            </a:r>
            <a:r>
              <a:rPr lang="en-US" sz="600" dirty="0" err="1">
                <a:hlinkClick r:id="rId8"/>
              </a:rPr>
              <a:t>afs</a:t>
            </a:r>
            <a:r>
              <a:rPr lang="en-US" sz="600" dirty="0">
                <a:hlinkClick r:id="rId8"/>
              </a:rPr>
              <a:t>/</a:t>
            </a:r>
            <a:r>
              <a:rPr lang="en-US" sz="600" dirty="0" err="1">
                <a:hlinkClick r:id="rId8"/>
              </a:rPr>
              <a:t>athena.mit.edu</a:t>
            </a:r>
            <a:r>
              <a:rPr lang="en-US" sz="600" dirty="0">
                <a:hlinkClick r:id="rId8"/>
              </a:rPr>
              <a:t>/course/16/16.399/www/</a:t>
            </a:r>
            <a:endParaRPr lang="en-TW" sz="600" dirty="0"/>
          </a:p>
        </p:txBody>
      </p:sp>
      <p:sp>
        <p:nvSpPr>
          <p:cNvPr id="16" name="TextBox 15">
            <a:extLst>
              <a:ext uri="{FF2B5EF4-FFF2-40B4-BE49-F238E27FC236}">
                <a16:creationId xmlns:a16="http://schemas.microsoft.com/office/drawing/2014/main" id="{B5F6A060-F0A9-B44E-9800-93A209C77E00}"/>
              </a:ext>
            </a:extLst>
          </p:cNvPr>
          <p:cNvSpPr txBox="1"/>
          <p:nvPr/>
        </p:nvSpPr>
        <p:spPr>
          <a:xfrm>
            <a:off x="6282248" y="3994988"/>
            <a:ext cx="2646878" cy="584775"/>
          </a:xfrm>
          <a:prstGeom prst="rect">
            <a:avLst/>
          </a:prstGeom>
          <a:noFill/>
        </p:spPr>
        <p:txBody>
          <a:bodyPr wrap="none" rtlCol="0">
            <a:spAutoFit/>
          </a:bodyPr>
          <a:lstStyle/>
          <a:p>
            <a:r>
              <a:rPr lang="en-US" sz="400" b="1" dirty="0"/>
              <a:t>Course number:</a:t>
            </a:r>
            <a:r>
              <a:rPr lang="en-US" sz="400" dirty="0"/>
              <a:t> 16.399</a:t>
            </a:r>
            <a:br>
              <a:rPr lang="en-US" sz="400" dirty="0"/>
            </a:br>
            <a:r>
              <a:rPr lang="en-US" sz="400" b="1" dirty="0"/>
              <a:t>Title:</a:t>
            </a:r>
            <a:r>
              <a:rPr lang="en-US" sz="400" dirty="0"/>
              <a:t> Abstract Interpretation</a:t>
            </a:r>
            <a:br>
              <a:rPr lang="en-US" sz="400" dirty="0"/>
            </a:br>
            <a:r>
              <a:rPr lang="en-US" sz="400" b="1" dirty="0"/>
              <a:t>Units:</a:t>
            </a:r>
            <a:r>
              <a:rPr lang="en-US" sz="400" dirty="0"/>
              <a:t> H level course, 3-0-9</a:t>
            </a:r>
            <a:br>
              <a:rPr lang="en-US" sz="400" dirty="0"/>
            </a:br>
            <a:r>
              <a:rPr lang="en-US" sz="400" b="1" dirty="0"/>
              <a:t>Lecture hours:</a:t>
            </a:r>
            <a:r>
              <a:rPr lang="en-US" sz="400" dirty="0"/>
              <a:t> Tuesday 11:00–12:30 and Thursday 11:00–12:30 (see the </a:t>
            </a:r>
            <a:r>
              <a:rPr lang="en-US" sz="400" dirty="0">
                <a:hlinkClick r:id="rId9"/>
              </a:rPr>
              <a:t>course schedule</a:t>
            </a:r>
            <a:r>
              <a:rPr lang="en-US" sz="400" dirty="0"/>
              <a:t> for exceptions)</a:t>
            </a:r>
            <a:br>
              <a:rPr lang="en-US" sz="400" dirty="0"/>
            </a:br>
            <a:r>
              <a:rPr lang="en-US" sz="400" b="1" dirty="0"/>
              <a:t>Location:</a:t>
            </a:r>
            <a:r>
              <a:rPr lang="en-US" sz="400" dirty="0"/>
              <a:t> 33–419</a:t>
            </a:r>
            <a:br>
              <a:rPr lang="en-US" sz="400" dirty="0"/>
            </a:br>
            <a:r>
              <a:rPr lang="en-US" sz="400" b="1" dirty="0"/>
              <a:t>Course web site:</a:t>
            </a:r>
            <a:r>
              <a:rPr lang="en-US" sz="400" dirty="0"/>
              <a:t> </a:t>
            </a:r>
            <a:r>
              <a:rPr lang="en-US" sz="400" dirty="0">
                <a:hlinkClick r:id="rId10"/>
              </a:rPr>
              <a:t>http://web.mit.edu/afs/athena.mit.edu/course/16/16.399/www</a:t>
            </a:r>
            <a:br>
              <a:rPr lang="en-US" sz="400" dirty="0"/>
            </a:br>
            <a:r>
              <a:rPr lang="en-US" sz="400" b="1" dirty="0"/>
              <a:t>Prerequisites:</a:t>
            </a:r>
            <a:r>
              <a:rPr lang="en-US" sz="400" dirty="0"/>
              <a:t> basic skill in mathematics and experience with computer programming.</a:t>
            </a:r>
          </a:p>
          <a:p>
            <a:endParaRPr lang="en-TW" sz="400" dirty="0"/>
          </a:p>
        </p:txBody>
      </p:sp>
      <p:sp>
        <p:nvSpPr>
          <p:cNvPr id="7" name="Slide Number Placeholder 6">
            <a:extLst>
              <a:ext uri="{FF2B5EF4-FFF2-40B4-BE49-F238E27FC236}">
                <a16:creationId xmlns:a16="http://schemas.microsoft.com/office/drawing/2014/main" id="{ABEA3A9F-4882-8348-989F-545E84B2FD8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61</a:t>
            </a:fld>
            <a:endParaRPr lang="en" dirty="0"/>
          </a:p>
        </p:txBody>
      </p:sp>
    </p:spTree>
    <p:extLst>
      <p:ext uri="{BB962C8B-B14F-4D97-AF65-F5344CB8AC3E}">
        <p14:creationId xmlns:p14="http://schemas.microsoft.com/office/powerpoint/2010/main" val="195635697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7338" y="205979"/>
            <a:ext cx="8555636" cy="857250"/>
          </a:xfrm>
        </p:spPr>
        <p:txBody>
          <a:bodyPr>
            <a:normAutofit/>
          </a:bodyPr>
          <a:lstStyle/>
          <a:p>
            <a:pPr algn="ctr"/>
            <a:r>
              <a:rPr lang="zh-CN" altLang="en-US" dirty="0"/>
              <a:t>打破认知边界的传奇符咒</a:t>
            </a:r>
            <a:endParaRPr lang="en-US" altLang="zh-CN" dirty="0"/>
          </a:p>
        </p:txBody>
      </p:sp>
      <p:pic>
        <p:nvPicPr>
          <p:cNvPr id="4" name="Picture 3">
            <a:extLst>
              <a:ext uri="{FF2B5EF4-FFF2-40B4-BE49-F238E27FC236}">
                <a16:creationId xmlns:a16="http://schemas.microsoft.com/office/drawing/2014/main" id="{FA022DC8-1AA6-FA40-8CB0-1A200246BF78}"/>
              </a:ext>
            </a:extLst>
          </p:cNvPr>
          <p:cNvPicPr>
            <a:picLocks noChangeAspect="1"/>
          </p:cNvPicPr>
          <p:nvPr/>
        </p:nvPicPr>
        <p:blipFill>
          <a:blip r:embed="rId2"/>
          <a:stretch>
            <a:fillRect/>
          </a:stretch>
        </p:blipFill>
        <p:spPr>
          <a:xfrm>
            <a:off x="5556438" y="1209162"/>
            <a:ext cx="2936049" cy="1352362"/>
          </a:xfrm>
          <a:prstGeom prst="rect">
            <a:avLst/>
          </a:prstGeom>
        </p:spPr>
      </p:pic>
      <p:sp>
        <p:nvSpPr>
          <p:cNvPr id="15" name="Title 1">
            <a:extLst>
              <a:ext uri="{FF2B5EF4-FFF2-40B4-BE49-F238E27FC236}">
                <a16:creationId xmlns:a16="http://schemas.microsoft.com/office/drawing/2014/main" id="{82100709-D0D0-4D43-9AA8-6C63AC0CCBF5}"/>
              </a:ext>
            </a:extLst>
          </p:cNvPr>
          <p:cNvSpPr txBox="1">
            <a:spLocks/>
          </p:cNvSpPr>
          <p:nvPr/>
        </p:nvSpPr>
        <p:spPr>
          <a:xfrm>
            <a:off x="-1" y="4495787"/>
            <a:ext cx="3978305" cy="428625"/>
          </a:xfrm>
          <a:prstGeom prst="rect">
            <a:avLst/>
          </a:prstGeom>
        </p:spPr>
        <p:txBody>
          <a:bodyPr vert="horz" lIns="68580" tIns="34290" rIns="68580" bIns="34290" rtlCol="0" anchor="ctr">
            <a:normAutofit/>
          </a:bodyPr>
          <a:lstStyle>
            <a:lvl1pPr algn="ctr" defTabSz="457200" rtl="0" eaLnBrk="1" latinLnBrk="0" hangingPunct="1">
              <a:spcBef>
                <a:spcPct val="0"/>
              </a:spcBef>
              <a:buNone/>
              <a:defRPr sz="4400" kern="1200">
                <a:solidFill>
                  <a:schemeClr val="bg1"/>
                </a:solidFill>
                <a:latin typeface="Weibei SC" charset="-122"/>
                <a:ea typeface="Weibei SC" charset="-122"/>
                <a:cs typeface="Weibei SC" charset="-122"/>
              </a:defRPr>
            </a:lvl1pPr>
          </a:lstStyle>
          <a:p>
            <a:pPr defTabSz="342900">
              <a:buClrTx/>
              <a:defRPr/>
            </a:pPr>
            <a:r>
              <a:rPr lang="zh-Hans" altLang="en-US" sz="1350" dirty="0">
                <a:solidFill>
                  <a:prstClr val="white"/>
                </a:solidFill>
              </a:rPr>
              <a:t>找到了计算信息传递可信度的数学理论</a:t>
            </a:r>
            <a:endParaRPr lang="en-US" altLang="zh-CN" sz="1350" dirty="0">
              <a:solidFill>
                <a:prstClr val="white"/>
              </a:solidFill>
            </a:endParaRPr>
          </a:p>
        </p:txBody>
      </p:sp>
      <p:sp>
        <p:nvSpPr>
          <p:cNvPr id="16" name="Title 1">
            <a:extLst>
              <a:ext uri="{FF2B5EF4-FFF2-40B4-BE49-F238E27FC236}">
                <a16:creationId xmlns:a16="http://schemas.microsoft.com/office/drawing/2014/main" id="{007F0510-F42C-4D48-B63F-F8A2B58880FA}"/>
              </a:ext>
            </a:extLst>
          </p:cNvPr>
          <p:cNvSpPr txBox="1">
            <a:spLocks/>
          </p:cNvSpPr>
          <p:nvPr/>
        </p:nvSpPr>
        <p:spPr>
          <a:xfrm>
            <a:off x="4475439" y="4495787"/>
            <a:ext cx="3978305" cy="428625"/>
          </a:xfrm>
          <a:prstGeom prst="rect">
            <a:avLst/>
          </a:prstGeom>
        </p:spPr>
        <p:txBody>
          <a:bodyPr vert="horz" lIns="68580" tIns="34290" rIns="68580" bIns="34290" rtlCol="0" anchor="ctr">
            <a:normAutofit fontScale="85000" lnSpcReduction="10000"/>
          </a:bodyPr>
          <a:lstStyle>
            <a:lvl1pPr algn="ctr" defTabSz="457200" rtl="0" eaLnBrk="1" latinLnBrk="0" hangingPunct="1">
              <a:spcBef>
                <a:spcPct val="0"/>
              </a:spcBef>
              <a:buNone/>
              <a:defRPr sz="4400" kern="1200">
                <a:solidFill>
                  <a:schemeClr val="bg1"/>
                </a:solidFill>
                <a:latin typeface="Weibei SC" charset="-122"/>
                <a:ea typeface="Weibei SC" charset="-122"/>
                <a:cs typeface="Weibei SC" charset="-122"/>
              </a:defRPr>
            </a:lvl1pPr>
          </a:lstStyle>
          <a:p>
            <a:pPr defTabSz="342900">
              <a:buClrTx/>
              <a:defRPr/>
            </a:pPr>
            <a:r>
              <a:rPr lang="zh-Hans" altLang="en-US" sz="1350" dirty="0">
                <a:solidFill>
                  <a:prstClr val="white"/>
                </a:solidFill>
              </a:rPr>
              <a:t>拜占庭将军的问题：提出了分布式数据库的可信度检验算法</a:t>
            </a:r>
            <a:endParaRPr lang="en-US" altLang="zh-Hans" sz="1350" dirty="0">
              <a:solidFill>
                <a:prstClr val="white"/>
              </a:solidFill>
            </a:endParaRPr>
          </a:p>
          <a:p>
            <a:pPr defTabSz="342900">
              <a:buClrTx/>
              <a:defRPr/>
            </a:pPr>
            <a:r>
              <a:rPr lang="en-US" altLang="zh-Hans" sz="1350" dirty="0">
                <a:solidFill>
                  <a:prstClr val="white"/>
                </a:solidFill>
              </a:rPr>
              <a:t>http://</a:t>
            </a:r>
            <a:r>
              <a:rPr lang="en-US" altLang="zh-Hans" sz="1350" dirty="0" err="1">
                <a:solidFill>
                  <a:prstClr val="white"/>
                </a:solidFill>
              </a:rPr>
              <a:t>slideplayer.com</a:t>
            </a:r>
            <a:r>
              <a:rPr lang="en-US" altLang="zh-Hans" sz="1350" dirty="0">
                <a:solidFill>
                  <a:prstClr val="white"/>
                </a:solidFill>
              </a:rPr>
              <a:t>/slide/4339032/</a:t>
            </a:r>
            <a:endParaRPr lang="en-US" altLang="zh-CN" sz="1350" dirty="0">
              <a:solidFill>
                <a:prstClr val="white"/>
              </a:solidFill>
            </a:endParaRPr>
          </a:p>
        </p:txBody>
      </p:sp>
      <p:sp>
        <p:nvSpPr>
          <p:cNvPr id="6" name="TextBox 5">
            <a:extLst>
              <a:ext uri="{FF2B5EF4-FFF2-40B4-BE49-F238E27FC236}">
                <a16:creationId xmlns:a16="http://schemas.microsoft.com/office/drawing/2014/main" id="{91D8D877-F5D8-0D4D-968B-C197B8CB4E5F}"/>
              </a:ext>
            </a:extLst>
          </p:cNvPr>
          <p:cNvSpPr txBox="1"/>
          <p:nvPr/>
        </p:nvSpPr>
        <p:spPr>
          <a:xfrm>
            <a:off x="1877489" y="4647413"/>
            <a:ext cx="5392823" cy="253916"/>
          </a:xfrm>
          <a:prstGeom prst="rect">
            <a:avLst/>
          </a:prstGeom>
          <a:noFill/>
        </p:spPr>
        <p:txBody>
          <a:bodyPr wrap="none" rtlCol="0">
            <a:spAutoFit/>
          </a:bodyPr>
          <a:lstStyle/>
          <a:p>
            <a:r>
              <a:rPr lang="en-US" sz="1050" dirty="0"/>
              <a:t>ACM Transactions on Programming Languages and Systems, Vol. 4, No. 3, July 1982. </a:t>
            </a:r>
          </a:p>
        </p:txBody>
      </p:sp>
      <p:pic>
        <p:nvPicPr>
          <p:cNvPr id="9" name="Picture 8">
            <a:extLst>
              <a:ext uri="{FF2B5EF4-FFF2-40B4-BE49-F238E27FC236}">
                <a16:creationId xmlns:a16="http://schemas.microsoft.com/office/drawing/2014/main" id="{5DB6141B-9189-CB4F-8A93-D409B07576ED}"/>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005117" y="1061344"/>
            <a:ext cx="3302754" cy="3434443"/>
          </a:xfrm>
          <a:prstGeom prst="rect">
            <a:avLst/>
          </a:prstGeom>
        </p:spPr>
      </p:pic>
      <p:pic>
        <p:nvPicPr>
          <p:cNvPr id="10" name="Picture 9">
            <a:extLst>
              <a:ext uri="{FF2B5EF4-FFF2-40B4-BE49-F238E27FC236}">
                <a16:creationId xmlns:a16="http://schemas.microsoft.com/office/drawing/2014/main" id="{7B34851C-30CE-9E42-AAF0-41A07D1B0B17}"/>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677378" y="2939359"/>
            <a:ext cx="2385204" cy="1612447"/>
          </a:xfrm>
          <a:prstGeom prst="rect">
            <a:avLst/>
          </a:prstGeom>
        </p:spPr>
      </p:pic>
      <p:sp>
        <p:nvSpPr>
          <p:cNvPr id="11" name="TextBox 10">
            <a:extLst>
              <a:ext uri="{FF2B5EF4-FFF2-40B4-BE49-F238E27FC236}">
                <a16:creationId xmlns:a16="http://schemas.microsoft.com/office/drawing/2014/main" id="{8C91440C-FC73-614E-AC87-CA9B79AB15A0}"/>
              </a:ext>
            </a:extLst>
          </p:cNvPr>
          <p:cNvSpPr txBox="1"/>
          <p:nvPr/>
        </p:nvSpPr>
        <p:spPr>
          <a:xfrm>
            <a:off x="5677378" y="2662995"/>
            <a:ext cx="2561920" cy="253916"/>
          </a:xfrm>
          <a:prstGeom prst="rect">
            <a:avLst/>
          </a:prstGeom>
          <a:noFill/>
        </p:spPr>
        <p:txBody>
          <a:bodyPr wrap="none" rtlCol="0">
            <a:spAutoFit/>
          </a:bodyPr>
          <a:lstStyle/>
          <a:p>
            <a:r>
              <a:rPr lang="en-US" sz="1050" dirty="0"/>
              <a:t>The Byzantine Generals Problem  * 388</a:t>
            </a:r>
          </a:p>
        </p:txBody>
      </p:sp>
      <p:sp>
        <p:nvSpPr>
          <p:cNvPr id="12" name="Oval 11">
            <a:extLst>
              <a:ext uri="{FF2B5EF4-FFF2-40B4-BE49-F238E27FC236}">
                <a16:creationId xmlns:a16="http://schemas.microsoft.com/office/drawing/2014/main" id="{37B20B3C-98C0-D549-A6B4-187921D6BB08}"/>
              </a:ext>
            </a:extLst>
          </p:cNvPr>
          <p:cNvSpPr/>
          <p:nvPr/>
        </p:nvSpPr>
        <p:spPr>
          <a:xfrm>
            <a:off x="2468747" y="1063229"/>
            <a:ext cx="728597" cy="321142"/>
          </a:xfrm>
          <a:prstGeom prst="ellipse">
            <a:avLst/>
          </a:prstGeom>
          <a:noFill/>
          <a:ln w="127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p>
        </p:txBody>
      </p:sp>
      <p:sp>
        <p:nvSpPr>
          <p:cNvPr id="13" name="TextBox 12">
            <a:extLst>
              <a:ext uri="{FF2B5EF4-FFF2-40B4-BE49-F238E27FC236}">
                <a16:creationId xmlns:a16="http://schemas.microsoft.com/office/drawing/2014/main" id="{17A9525D-AF7B-9B4B-9EC5-8605975314BB}"/>
              </a:ext>
            </a:extLst>
          </p:cNvPr>
          <p:cNvSpPr txBox="1"/>
          <p:nvPr/>
        </p:nvSpPr>
        <p:spPr>
          <a:xfrm>
            <a:off x="778478" y="1885343"/>
            <a:ext cx="1453836" cy="1384995"/>
          </a:xfrm>
          <a:prstGeom prst="rect">
            <a:avLst/>
          </a:prstGeom>
          <a:noFill/>
        </p:spPr>
        <p:txBody>
          <a:bodyPr wrap="square" rtlCol="0">
            <a:spAutoFit/>
          </a:bodyPr>
          <a:lstStyle/>
          <a:p>
            <a:r>
              <a:rPr lang="en-US" sz="1050" b="1" i="1" dirty="0"/>
              <a:t>Safety: </a:t>
            </a:r>
            <a:r>
              <a:rPr lang="zh-CN" altLang="en-US" sz="1050" b="1" i="1" dirty="0"/>
              <a:t>（</a:t>
            </a:r>
            <a:r>
              <a:rPr lang="zh-CN" altLang="en-US" sz="1050" b="1" i="1" dirty="0">
                <a:latin typeface="STXingkai" panose="02010800040101010101" pitchFamily="2" charset="-122"/>
                <a:ea typeface="STXingkai" panose="02010800040101010101" pitchFamily="2" charset="-122"/>
              </a:rPr>
              <a:t>安全</a:t>
            </a:r>
            <a:r>
              <a:rPr lang="zh-CN" altLang="en-US" sz="1050" b="1" i="1" dirty="0"/>
              <a:t>）</a:t>
            </a:r>
            <a:endParaRPr lang="en-US" sz="1050" b="1" i="1" dirty="0"/>
          </a:p>
          <a:p>
            <a:r>
              <a:rPr lang="en-US" sz="1050" dirty="0"/>
              <a:t>  Something bad never happens  </a:t>
            </a:r>
          </a:p>
          <a:p>
            <a:endParaRPr lang="en-US" sz="1050" dirty="0"/>
          </a:p>
          <a:p>
            <a:r>
              <a:rPr lang="en-US" sz="1050" b="1" i="1" dirty="0"/>
              <a:t>Liveness:</a:t>
            </a:r>
            <a:r>
              <a:rPr lang="en-US" sz="1050" dirty="0"/>
              <a:t> </a:t>
            </a:r>
            <a:r>
              <a:rPr lang="zh-CN" altLang="en-US" sz="1050" b="1" i="1" dirty="0"/>
              <a:t>（</a:t>
            </a:r>
            <a:r>
              <a:rPr lang="zh-CN" altLang="en-US" sz="1050" b="1" i="1" dirty="0">
                <a:latin typeface="STXingkai" panose="02010800040101010101" pitchFamily="2" charset="-122"/>
                <a:ea typeface="STXingkai" panose="02010800040101010101" pitchFamily="2" charset="-122"/>
              </a:rPr>
              <a:t>活性</a:t>
            </a:r>
            <a:r>
              <a:rPr lang="zh-CN" altLang="en-US" sz="1050" b="1" i="1" dirty="0"/>
              <a:t>）</a:t>
            </a:r>
            <a:endParaRPr lang="en-US" sz="1050" dirty="0"/>
          </a:p>
          <a:p>
            <a:r>
              <a:rPr lang="en-US" sz="1050" dirty="0"/>
              <a:t>  Something good eventually happen</a:t>
            </a:r>
          </a:p>
          <a:p>
            <a:endParaRPr lang="en-US" sz="1050" dirty="0"/>
          </a:p>
        </p:txBody>
      </p:sp>
      <p:sp>
        <p:nvSpPr>
          <p:cNvPr id="14" name="TextBox 13">
            <a:extLst>
              <a:ext uri="{FF2B5EF4-FFF2-40B4-BE49-F238E27FC236}">
                <a16:creationId xmlns:a16="http://schemas.microsoft.com/office/drawing/2014/main" id="{7A0727D1-5C7D-0E4C-BE8D-B6E61DB5E550}"/>
              </a:ext>
            </a:extLst>
          </p:cNvPr>
          <p:cNvSpPr txBox="1"/>
          <p:nvPr/>
        </p:nvSpPr>
        <p:spPr>
          <a:xfrm>
            <a:off x="708821" y="1369312"/>
            <a:ext cx="1261884" cy="415498"/>
          </a:xfrm>
          <a:prstGeom prst="rect">
            <a:avLst/>
          </a:prstGeom>
          <a:noFill/>
        </p:spPr>
        <p:txBody>
          <a:bodyPr wrap="none" rtlCol="0">
            <a:spAutoFit/>
          </a:bodyPr>
          <a:lstStyle/>
          <a:p>
            <a:r>
              <a:rPr lang="zh-CN" altLang="en-US" sz="1050" dirty="0">
                <a:latin typeface="STXingkai" panose="02010800040101010101" pitchFamily="2" charset="-122"/>
                <a:ea typeface="STXingkai" panose="02010800040101010101" pitchFamily="2" charset="-122"/>
              </a:rPr>
              <a:t>系统的两类合约：</a:t>
            </a:r>
            <a:endParaRPr lang="en-US" altLang="zh-CN" sz="1050" dirty="0">
              <a:latin typeface="STXingkai" panose="02010800040101010101" pitchFamily="2" charset="-122"/>
              <a:ea typeface="STXingkai" panose="02010800040101010101" pitchFamily="2" charset="-122"/>
            </a:endParaRPr>
          </a:p>
          <a:p>
            <a:r>
              <a:rPr lang="zh-CN" altLang="en-US" sz="1050" dirty="0">
                <a:latin typeface="STXingkai" panose="02010800040101010101" pitchFamily="2" charset="-122"/>
                <a:ea typeface="STXingkai" panose="02010800040101010101" pitchFamily="2" charset="-122"/>
              </a:rPr>
              <a:t>  安全与活性</a:t>
            </a:r>
            <a:endParaRPr lang="en-US" sz="1050" dirty="0">
              <a:latin typeface="STXingkai" panose="02010800040101010101" pitchFamily="2" charset="-122"/>
              <a:ea typeface="STXingkai" panose="02010800040101010101" pitchFamily="2" charset="-122"/>
            </a:endParaRPr>
          </a:p>
        </p:txBody>
      </p:sp>
      <p:sp>
        <p:nvSpPr>
          <p:cNvPr id="5" name="Slide Number Placeholder 4">
            <a:extLst>
              <a:ext uri="{FF2B5EF4-FFF2-40B4-BE49-F238E27FC236}">
                <a16:creationId xmlns:a16="http://schemas.microsoft.com/office/drawing/2014/main" id="{BD027C46-02F3-BD4F-A279-769A4A4EAF75}"/>
              </a:ext>
            </a:extLst>
          </p:cNvPr>
          <p:cNvSpPr>
            <a:spLocks noGrp="1"/>
          </p:cNvSpPr>
          <p:nvPr>
            <p:ph type="sldNum" sz="quarter" idx="12"/>
          </p:nvPr>
        </p:nvSpPr>
        <p:spPr/>
        <p:txBody>
          <a:bodyPr/>
          <a:lstStyle/>
          <a:p>
            <a:fld id="{713C7D3C-22D2-7449-8935-5F36E8921380}" type="slidenum">
              <a:rPr lang="en-US" smtClean="0"/>
              <a:pPr/>
              <a:t>62</a:t>
            </a:fld>
            <a:endParaRPr lang="en-US" dirty="0"/>
          </a:p>
        </p:txBody>
      </p:sp>
    </p:spTree>
    <p:extLst>
      <p:ext uri="{BB962C8B-B14F-4D97-AF65-F5344CB8AC3E}">
        <p14:creationId xmlns:p14="http://schemas.microsoft.com/office/powerpoint/2010/main" val="119353994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3" name="Group 362">
            <a:extLst>
              <a:ext uri="{FF2B5EF4-FFF2-40B4-BE49-F238E27FC236}">
                <a16:creationId xmlns:a16="http://schemas.microsoft.com/office/drawing/2014/main" id="{04A0AEC2-2E43-8A47-BD05-F17437A42B93}"/>
              </a:ext>
            </a:extLst>
          </p:cNvPr>
          <p:cNvGrpSpPr/>
          <p:nvPr/>
        </p:nvGrpSpPr>
        <p:grpSpPr>
          <a:xfrm>
            <a:off x="4137453" y="1346760"/>
            <a:ext cx="381058" cy="3435550"/>
            <a:chOff x="4137453" y="692776"/>
            <a:chExt cx="381058" cy="3435550"/>
          </a:xfrm>
        </p:grpSpPr>
        <p:sp>
          <p:nvSpPr>
            <p:cNvPr id="131" name="Rectangle 130">
              <a:extLst>
                <a:ext uri="{FF2B5EF4-FFF2-40B4-BE49-F238E27FC236}">
                  <a16:creationId xmlns:a16="http://schemas.microsoft.com/office/drawing/2014/main" id="{12A57CD4-64DD-1140-885C-C0A2B1981453}"/>
                </a:ext>
              </a:extLst>
            </p:cNvPr>
            <p:cNvSpPr/>
            <p:nvPr/>
          </p:nvSpPr>
          <p:spPr>
            <a:xfrm>
              <a:off x="4248035" y="3910612"/>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cxnSp>
          <p:nvCxnSpPr>
            <p:cNvPr id="132" name="Straight Connector 131">
              <a:extLst>
                <a:ext uri="{FF2B5EF4-FFF2-40B4-BE49-F238E27FC236}">
                  <a16:creationId xmlns:a16="http://schemas.microsoft.com/office/drawing/2014/main" id="{319A3546-A81B-E547-A9F8-0B6F0F59DEA4}"/>
                </a:ext>
              </a:extLst>
            </p:cNvPr>
            <p:cNvCxnSpPr>
              <a:cxnSpLocks/>
              <a:stCxn id="130" idx="4"/>
              <a:endCxn id="131" idx="0"/>
            </p:cNvCxnSpPr>
            <p:nvPr/>
          </p:nvCxnSpPr>
          <p:spPr>
            <a:xfrm flipH="1">
              <a:off x="4326534" y="1026749"/>
              <a:ext cx="1448" cy="2883863"/>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0552D14B-BA8F-2149-AB99-649CE6EF4F52}"/>
                </a:ext>
              </a:extLst>
            </p:cNvPr>
            <p:cNvSpPr/>
            <p:nvPr/>
          </p:nvSpPr>
          <p:spPr>
            <a:xfrm>
              <a:off x="4137453" y="692776"/>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cxnSp>
        <p:nvCxnSpPr>
          <p:cNvPr id="83" name="Straight Connector 82">
            <a:extLst>
              <a:ext uri="{FF2B5EF4-FFF2-40B4-BE49-F238E27FC236}">
                <a16:creationId xmlns:a16="http://schemas.microsoft.com/office/drawing/2014/main" id="{79ACECE6-ADE4-EB4C-90E1-2E9F697A1A03}"/>
              </a:ext>
            </a:extLst>
          </p:cNvPr>
          <p:cNvCxnSpPr>
            <a:cxnSpLocks/>
          </p:cNvCxnSpPr>
          <p:nvPr/>
        </p:nvCxnSpPr>
        <p:spPr>
          <a:xfrm flipV="1">
            <a:off x="0" y="3637397"/>
            <a:ext cx="9144000" cy="35773"/>
          </a:xfrm>
          <a:prstGeom prst="line">
            <a:avLst/>
          </a:prstGeom>
          <a:noFill/>
          <a:ln w="63500" cap="flat">
            <a:solidFill>
              <a:schemeClr val="bg2"/>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321" name="Spacetime properties of Consciousness"/>
          <p:cNvSpPr txBox="1">
            <a:spLocks noGrp="1"/>
          </p:cNvSpPr>
          <p:nvPr>
            <p:ph type="title"/>
          </p:nvPr>
        </p:nvSpPr>
        <p:spPr>
          <a:xfrm>
            <a:off x="1850907" y="276911"/>
            <a:ext cx="5878856" cy="946201"/>
          </a:xfrm>
          <a:prstGeom prst="rect">
            <a:avLst/>
          </a:prstGeom>
        </p:spPr>
        <p:txBody>
          <a:bodyPr>
            <a:normAutofit fontScale="90000"/>
          </a:bodyPr>
          <a:lstStyle/>
          <a:p>
            <a:r>
              <a:rPr lang="en-US" dirty="0"/>
              <a:t>Think about all activities as </a:t>
            </a:r>
            <a:r>
              <a:rPr lang="en-US" dirty="0" err="1"/>
              <a:t>Posets</a:t>
            </a:r>
            <a:r>
              <a:rPr lang="en-US" dirty="0"/>
              <a:t>/Lattices</a:t>
            </a:r>
            <a:br>
              <a:rPr lang="en-US" dirty="0"/>
            </a:br>
            <a:r>
              <a:rPr lang="en-US" dirty="0">
                <a:solidFill>
                  <a:srgbClr val="FF0000"/>
                </a:solidFill>
              </a:rPr>
              <a:t> software projects in version control database</a:t>
            </a:r>
            <a:endParaRPr dirty="0">
              <a:solidFill>
                <a:srgbClr val="FF0000"/>
              </a:solidFill>
            </a:endParaRPr>
          </a:p>
        </p:txBody>
      </p:sp>
      <p:grpSp>
        <p:nvGrpSpPr>
          <p:cNvPr id="7" name="Group 103">
            <a:extLst>
              <a:ext uri="{FF2B5EF4-FFF2-40B4-BE49-F238E27FC236}">
                <a16:creationId xmlns:a16="http://schemas.microsoft.com/office/drawing/2014/main" id="{C0CE95CD-33FC-C047-B8C3-ABDAE896717E}"/>
              </a:ext>
            </a:extLst>
          </p:cNvPr>
          <p:cNvGrpSpPr/>
          <p:nvPr/>
        </p:nvGrpSpPr>
        <p:grpSpPr>
          <a:xfrm>
            <a:off x="97143" y="2909711"/>
            <a:ext cx="1553483" cy="1515467"/>
            <a:chOff x="1820292" y="2566185"/>
            <a:chExt cx="1818258" cy="1818258"/>
          </a:xfrm>
          <a:noFill/>
        </p:grpSpPr>
        <p:sp>
          <p:nvSpPr>
            <p:cNvPr id="8" name="Oval 104">
              <a:extLst>
                <a:ext uri="{FF2B5EF4-FFF2-40B4-BE49-F238E27FC236}">
                  <a16:creationId xmlns:a16="http://schemas.microsoft.com/office/drawing/2014/main" id="{9DD9504D-92CE-044B-8C39-1D2242AAC66B}"/>
                </a:ext>
              </a:extLst>
            </p:cNvPr>
            <p:cNvSpPr/>
            <p:nvPr/>
          </p:nvSpPr>
          <p:spPr>
            <a:xfrm>
              <a:off x="1820292" y="2566185"/>
              <a:ext cx="1818258" cy="1818258"/>
            </a:xfrm>
            <a:prstGeom prst="ellipse">
              <a:avLst/>
            </a:prstGeom>
            <a:solidFill>
              <a:schemeClr val="tx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Normal Science</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(commit)</a:t>
              </a:r>
            </a:p>
          </p:txBody>
        </p:sp>
        <p:sp>
          <p:nvSpPr>
            <p:cNvPr id="9" name="Oval 105">
              <a:extLst>
                <a:ext uri="{FF2B5EF4-FFF2-40B4-BE49-F238E27FC236}">
                  <a16:creationId xmlns:a16="http://schemas.microsoft.com/office/drawing/2014/main" id="{4818D678-ACA4-2448-ACAC-421647BE21FB}"/>
                </a:ext>
              </a:extLst>
            </p:cNvPr>
            <p:cNvSpPr/>
            <p:nvPr/>
          </p:nvSpPr>
          <p:spPr>
            <a:xfrm>
              <a:off x="1912367" y="2663340"/>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10" name="Group 100">
            <a:extLst>
              <a:ext uri="{FF2B5EF4-FFF2-40B4-BE49-F238E27FC236}">
                <a16:creationId xmlns:a16="http://schemas.microsoft.com/office/drawing/2014/main" id="{BCF881E7-D243-8846-9172-131D276415C2}"/>
              </a:ext>
            </a:extLst>
          </p:cNvPr>
          <p:cNvGrpSpPr/>
          <p:nvPr/>
        </p:nvGrpSpPr>
        <p:grpSpPr>
          <a:xfrm>
            <a:off x="1859059" y="2877374"/>
            <a:ext cx="1512000" cy="1512000"/>
            <a:chOff x="1820292" y="2428401"/>
            <a:chExt cx="1818258" cy="1818258"/>
          </a:xfrm>
          <a:noFill/>
        </p:grpSpPr>
        <p:sp>
          <p:nvSpPr>
            <p:cNvPr id="11" name="Oval 101">
              <a:extLst>
                <a:ext uri="{FF2B5EF4-FFF2-40B4-BE49-F238E27FC236}">
                  <a16:creationId xmlns:a16="http://schemas.microsoft.com/office/drawing/2014/main" id="{9C557010-01CF-E840-A160-1D3AFFB2C21A}"/>
                </a:ext>
              </a:extLst>
            </p:cNvPr>
            <p:cNvSpPr/>
            <p:nvPr/>
          </p:nvSpPr>
          <p:spPr>
            <a:xfrm>
              <a:off x="1820292" y="2428401"/>
              <a:ext cx="1818258" cy="1818258"/>
            </a:xfrm>
            <a:prstGeom prst="ellipse">
              <a:avLst/>
            </a:prstGeom>
            <a:solidFill>
              <a:schemeClr val="tx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Model</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Drift</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(build)</a:t>
              </a:r>
            </a:p>
          </p:txBody>
        </p:sp>
        <p:sp>
          <p:nvSpPr>
            <p:cNvPr id="12" name="Oval 102">
              <a:extLst>
                <a:ext uri="{FF2B5EF4-FFF2-40B4-BE49-F238E27FC236}">
                  <a16:creationId xmlns:a16="http://schemas.microsoft.com/office/drawing/2014/main" id="{0D9338D4-6583-0341-A2D0-4E6C0C5973D5}"/>
                </a:ext>
              </a:extLst>
            </p:cNvPr>
            <p:cNvSpPr/>
            <p:nvPr/>
          </p:nvSpPr>
          <p:spPr>
            <a:xfrm>
              <a:off x="1912367" y="2525556"/>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13" name="Group 106">
            <a:extLst>
              <a:ext uri="{FF2B5EF4-FFF2-40B4-BE49-F238E27FC236}">
                <a16:creationId xmlns:a16="http://schemas.microsoft.com/office/drawing/2014/main" id="{811B62B9-4AB3-B448-BE99-4BFEB2B47CE5}"/>
              </a:ext>
            </a:extLst>
          </p:cNvPr>
          <p:cNvGrpSpPr/>
          <p:nvPr/>
        </p:nvGrpSpPr>
        <p:grpSpPr>
          <a:xfrm>
            <a:off x="3672738" y="2877373"/>
            <a:ext cx="1512000" cy="1512000"/>
            <a:chOff x="1820291" y="2566185"/>
            <a:chExt cx="1866776" cy="1818258"/>
          </a:xfrm>
          <a:noFill/>
        </p:grpSpPr>
        <p:sp>
          <p:nvSpPr>
            <p:cNvPr id="14" name="Oval 107">
              <a:extLst>
                <a:ext uri="{FF2B5EF4-FFF2-40B4-BE49-F238E27FC236}">
                  <a16:creationId xmlns:a16="http://schemas.microsoft.com/office/drawing/2014/main" id="{468D54E3-E665-4E46-A828-F5A394808034}"/>
                </a:ext>
              </a:extLst>
            </p:cNvPr>
            <p:cNvSpPr/>
            <p:nvPr/>
          </p:nvSpPr>
          <p:spPr>
            <a:xfrm>
              <a:off x="1820291" y="2566185"/>
              <a:ext cx="1866776" cy="1818258"/>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Model Crisis</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(test)</a:t>
              </a: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sp>
          <p:nvSpPr>
            <p:cNvPr id="15" name="Oval 108">
              <a:extLst>
                <a:ext uri="{FF2B5EF4-FFF2-40B4-BE49-F238E27FC236}">
                  <a16:creationId xmlns:a16="http://schemas.microsoft.com/office/drawing/2014/main" id="{129A2930-D0CC-4448-A963-C6D64916C4DD}"/>
                </a:ext>
              </a:extLst>
            </p:cNvPr>
            <p:cNvSpPr/>
            <p:nvPr/>
          </p:nvSpPr>
          <p:spPr>
            <a:xfrm>
              <a:off x="1937368" y="2661232"/>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16" name="Group 109">
            <a:extLst>
              <a:ext uri="{FF2B5EF4-FFF2-40B4-BE49-F238E27FC236}">
                <a16:creationId xmlns:a16="http://schemas.microsoft.com/office/drawing/2014/main" id="{40BE20C2-EFAC-4F49-BDB9-515C01E789FF}"/>
              </a:ext>
            </a:extLst>
          </p:cNvPr>
          <p:cNvGrpSpPr/>
          <p:nvPr/>
        </p:nvGrpSpPr>
        <p:grpSpPr>
          <a:xfrm>
            <a:off x="5460655" y="2890203"/>
            <a:ext cx="1512000" cy="1512000"/>
            <a:chOff x="1820292" y="2428401"/>
            <a:chExt cx="1818258" cy="1818258"/>
          </a:xfrm>
          <a:noFill/>
        </p:grpSpPr>
        <p:sp>
          <p:nvSpPr>
            <p:cNvPr id="17" name="Oval 110">
              <a:extLst>
                <a:ext uri="{FF2B5EF4-FFF2-40B4-BE49-F238E27FC236}">
                  <a16:creationId xmlns:a16="http://schemas.microsoft.com/office/drawing/2014/main" id="{0BF8D636-37DB-9144-BBA9-13BE7FA29AD1}"/>
                </a:ext>
              </a:extLst>
            </p:cNvPr>
            <p:cNvSpPr/>
            <p:nvPr/>
          </p:nvSpPr>
          <p:spPr>
            <a:xfrm>
              <a:off x="1820292" y="2428401"/>
              <a:ext cx="1818258" cy="1818258"/>
            </a:xfrm>
            <a:prstGeom prst="ellipse">
              <a:avLst/>
            </a:prstGeom>
            <a:solidFill>
              <a:srgbClr val="17375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Model Revolution</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(stage)</a:t>
              </a:r>
            </a:p>
          </p:txBody>
        </p:sp>
        <p:sp>
          <p:nvSpPr>
            <p:cNvPr id="18" name="Oval 111">
              <a:extLst>
                <a:ext uri="{FF2B5EF4-FFF2-40B4-BE49-F238E27FC236}">
                  <a16:creationId xmlns:a16="http://schemas.microsoft.com/office/drawing/2014/main" id="{4246509E-929D-4A48-B3D4-30017ECCB23E}"/>
                </a:ext>
              </a:extLst>
            </p:cNvPr>
            <p:cNvSpPr/>
            <p:nvPr/>
          </p:nvSpPr>
          <p:spPr>
            <a:xfrm>
              <a:off x="1912367" y="2525556"/>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28" name="Group 109">
            <a:extLst>
              <a:ext uri="{FF2B5EF4-FFF2-40B4-BE49-F238E27FC236}">
                <a16:creationId xmlns:a16="http://schemas.microsoft.com/office/drawing/2014/main" id="{99E51211-4953-A245-BF60-98996B83F250}"/>
              </a:ext>
            </a:extLst>
          </p:cNvPr>
          <p:cNvGrpSpPr/>
          <p:nvPr/>
        </p:nvGrpSpPr>
        <p:grpSpPr>
          <a:xfrm>
            <a:off x="7175004" y="2881397"/>
            <a:ext cx="1512000" cy="1512000"/>
            <a:chOff x="1820292" y="2428401"/>
            <a:chExt cx="1818258" cy="1818258"/>
          </a:xfrm>
          <a:noFill/>
        </p:grpSpPr>
        <p:sp>
          <p:nvSpPr>
            <p:cNvPr id="29" name="Oval 110">
              <a:extLst>
                <a:ext uri="{FF2B5EF4-FFF2-40B4-BE49-F238E27FC236}">
                  <a16:creationId xmlns:a16="http://schemas.microsoft.com/office/drawing/2014/main" id="{18001011-FA00-2A4D-8762-B8F706684BF8}"/>
                </a:ext>
              </a:extLst>
            </p:cNvPr>
            <p:cNvSpPr/>
            <p:nvPr/>
          </p:nvSpPr>
          <p:spPr>
            <a:xfrm>
              <a:off x="1820292" y="2428401"/>
              <a:ext cx="1818258" cy="1818258"/>
            </a:xfrm>
            <a:prstGeom prst="ellipse">
              <a:avLst/>
            </a:prstGeom>
            <a:solidFill>
              <a:srgbClr val="17375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Paradigm Change</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(deploy)</a:t>
              </a:r>
            </a:p>
          </p:txBody>
        </p:sp>
        <p:sp>
          <p:nvSpPr>
            <p:cNvPr id="30" name="Oval 111">
              <a:extLst>
                <a:ext uri="{FF2B5EF4-FFF2-40B4-BE49-F238E27FC236}">
                  <a16:creationId xmlns:a16="http://schemas.microsoft.com/office/drawing/2014/main" id="{595B8065-9038-A24B-BACF-15AA847988E5}"/>
                </a:ext>
              </a:extLst>
            </p:cNvPr>
            <p:cNvSpPr/>
            <p:nvPr/>
          </p:nvSpPr>
          <p:spPr>
            <a:xfrm>
              <a:off x="1912367" y="2525556"/>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344" name="Group 343">
            <a:extLst>
              <a:ext uri="{FF2B5EF4-FFF2-40B4-BE49-F238E27FC236}">
                <a16:creationId xmlns:a16="http://schemas.microsoft.com/office/drawing/2014/main" id="{F325A2DE-D51B-5847-8F54-C8C70925DCA1}"/>
              </a:ext>
            </a:extLst>
          </p:cNvPr>
          <p:cNvGrpSpPr/>
          <p:nvPr/>
        </p:nvGrpSpPr>
        <p:grpSpPr>
          <a:xfrm>
            <a:off x="544124" y="1516885"/>
            <a:ext cx="3017682" cy="652683"/>
            <a:chOff x="544124" y="862901"/>
            <a:chExt cx="3017682" cy="652683"/>
          </a:xfrm>
        </p:grpSpPr>
        <p:cxnSp>
          <p:nvCxnSpPr>
            <p:cNvPr id="56" name="Straight Connector 55">
              <a:extLst>
                <a:ext uri="{FF2B5EF4-FFF2-40B4-BE49-F238E27FC236}">
                  <a16:creationId xmlns:a16="http://schemas.microsoft.com/office/drawing/2014/main" id="{276F6883-B1E4-C441-ACD9-BB0FE507ED4F}"/>
                </a:ext>
              </a:extLst>
            </p:cNvPr>
            <p:cNvCxnSpPr>
              <a:cxnSpLocks/>
            </p:cNvCxnSpPr>
            <p:nvPr/>
          </p:nvCxnSpPr>
          <p:spPr>
            <a:xfrm flipV="1">
              <a:off x="544124" y="1176849"/>
              <a:ext cx="431557" cy="338735"/>
            </a:xfrm>
            <a:prstGeom prst="line">
              <a:avLst/>
            </a:prstGeom>
            <a:noFill/>
            <a:ln w="25400" cap="flat">
              <a:solidFill>
                <a:srgbClr val="FFFF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723494CF-2E1D-4444-8074-CF81B49A657F}"/>
                </a:ext>
              </a:extLst>
            </p:cNvPr>
            <p:cNvCxnSpPr>
              <a:cxnSpLocks/>
            </p:cNvCxnSpPr>
            <p:nvPr/>
          </p:nvCxnSpPr>
          <p:spPr>
            <a:xfrm flipV="1">
              <a:off x="975681" y="1161767"/>
              <a:ext cx="2308250" cy="9000"/>
            </a:xfrm>
            <a:prstGeom prst="line">
              <a:avLst/>
            </a:prstGeom>
            <a:noFill/>
            <a:ln w="25400" cap="flat">
              <a:solidFill>
                <a:srgbClr val="FFFF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71" name="Straight Connector 70">
              <a:extLst>
                <a:ext uri="{FF2B5EF4-FFF2-40B4-BE49-F238E27FC236}">
                  <a16:creationId xmlns:a16="http://schemas.microsoft.com/office/drawing/2014/main" id="{53BDA1BF-AB69-2847-AC78-9268423F2AA9}"/>
                </a:ext>
              </a:extLst>
            </p:cNvPr>
            <p:cNvCxnSpPr>
              <a:cxnSpLocks/>
            </p:cNvCxnSpPr>
            <p:nvPr/>
          </p:nvCxnSpPr>
          <p:spPr>
            <a:xfrm flipV="1">
              <a:off x="3283931" y="862901"/>
              <a:ext cx="277875" cy="298865"/>
            </a:xfrm>
            <a:prstGeom prst="line">
              <a:avLst/>
            </a:prstGeom>
            <a:noFill/>
            <a:ln w="25400" cap="flat">
              <a:solidFill>
                <a:srgbClr val="FFFF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341" name="Oval 340">
              <a:extLst>
                <a:ext uri="{FF2B5EF4-FFF2-40B4-BE49-F238E27FC236}">
                  <a16:creationId xmlns:a16="http://schemas.microsoft.com/office/drawing/2014/main" id="{FC785C63-768B-7245-996B-2ACD1537BBE8}"/>
                </a:ext>
              </a:extLst>
            </p:cNvPr>
            <p:cNvSpPr/>
            <p:nvPr/>
          </p:nvSpPr>
          <p:spPr>
            <a:xfrm>
              <a:off x="836372" y="1064469"/>
              <a:ext cx="237600" cy="237600"/>
            </a:xfrm>
            <a:prstGeom prst="ellipse">
              <a:avLst/>
            </a:prstGeom>
            <a:solidFill>
              <a:srgbClr val="FFFF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99" name="Oval 98">
              <a:extLst>
                <a:ext uri="{FF2B5EF4-FFF2-40B4-BE49-F238E27FC236}">
                  <a16:creationId xmlns:a16="http://schemas.microsoft.com/office/drawing/2014/main" id="{0CC36719-C893-E940-9A93-857B0D8542B2}"/>
                </a:ext>
              </a:extLst>
            </p:cNvPr>
            <p:cNvSpPr/>
            <p:nvPr/>
          </p:nvSpPr>
          <p:spPr>
            <a:xfrm>
              <a:off x="1745351" y="1041748"/>
              <a:ext cx="237600" cy="237600"/>
            </a:xfrm>
            <a:prstGeom prst="ellipse">
              <a:avLst/>
            </a:prstGeom>
            <a:solidFill>
              <a:srgbClr val="FFFF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00" name="Oval 99">
              <a:extLst>
                <a:ext uri="{FF2B5EF4-FFF2-40B4-BE49-F238E27FC236}">
                  <a16:creationId xmlns:a16="http://schemas.microsoft.com/office/drawing/2014/main" id="{6BABA81E-C739-484E-8348-0A5432FEB97B}"/>
                </a:ext>
              </a:extLst>
            </p:cNvPr>
            <p:cNvSpPr/>
            <p:nvPr/>
          </p:nvSpPr>
          <p:spPr>
            <a:xfrm>
              <a:off x="3180018" y="1047467"/>
              <a:ext cx="237600" cy="237600"/>
            </a:xfrm>
            <a:prstGeom prst="ellipse">
              <a:avLst/>
            </a:prstGeom>
            <a:solidFill>
              <a:srgbClr val="FFFF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grpSp>
        <p:nvGrpSpPr>
          <p:cNvPr id="343" name="Group 342">
            <a:extLst>
              <a:ext uri="{FF2B5EF4-FFF2-40B4-BE49-F238E27FC236}">
                <a16:creationId xmlns:a16="http://schemas.microsoft.com/office/drawing/2014/main" id="{8B7FFA26-BE82-CC49-80BF-CE2C3E15FA11}"/>
              </a:ext>
            </a:extLst>
          </p:cNvPr>
          <p:cNvGrpSpPr/>
          <p:nvPr/>
        </p:nvGrpSpPr>
        <p:grpSpPr>
          <a:xfrm>
            <a:off x="0" y="1368122"/>
            <a:ext cx="5246787" cy="805220"/>
            <a:chOff x="7625" y="714468"/>
            <a:chExt cx="5246787" cy="805220"/>
          </a:xfrm>
        </p:grpSpPr>
        <p:cxnSp>
          <p:nvCxnSpPr>
            <p:cNvPr id="57" name="Straight Connector 56">
              <a:extLst>
                <a:ext uri="{FF2B5EF4-FFF2-40B4-BE49-F238E27FC236}">
                  <a16:creationId xmlns:a16="http://schemas.microsoft.com/office/drawing/2014/main" id="{9BDA8B88-2406-A04F-8AF2-00CD5E9ECD3E}"/>
                </a:ext>
              </a:extLst>
            </p:cNvPr>
            <p:cNvCxnSpPr>
              <a:cxnSpLocks/>
            </p:cNvCxnSpPr>
            <p:nvPr/>
          </p:nvCxnSpPr>
          <p:spPr>
            <a:xfrm>
              <a:off x="4341509" y="860093"/>
              <a:ext cx="912903" cy="659595"/>
            </a:xfrm>
            <a:prstGeom prst="line">
              <a:avLst/>
            </a:prstGeom>
            <a:noFill/>
            <a:ln w="25400" cap="flat">
              <a:solidFill>
                <a:srgbClr val="00B05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8" name="Straight Connector 47">
              <a:extLst>
                <a:ext uri="{FF2B5EF4-FFF2-40B4-BE49-F238E27FC236}">
                  <a16:creationId xmlns:a16="http://schemas.microsoft.com/office/drawing/2014/main" id="{4CBCE7AD-DA47-F24D-91AA-587289C77B3C}"/>
                </a:ext>
              </a:extLst>
            </p:cNvPr>
            <p:cNvCxnSpPr>
              <a:cxnSpLocks/>
            </p:cNvCxnSpPr>
            <p:nvPr/>
          </p:nvCxnSpPr>
          <p:spPr>
            <a:xfrm flipV="1">
              <a:off x="7625" y="825949"/>
              <a:ext cx="584175" cy="473101"/>
            </a:xfrm>
            <a:prstGeom prst="line">
              <a:avLst/>
            </a:prstGeom>
            <a:noFill/>
            <a:ln w="25400" cap="flat">
              <a:solidFill>
                <a:srgbClr val="00B05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9" name="Straight Connector 48">
              <a:extLst>
                <a:ext uri="{FF2B5EF4-FFF2-40B4-BE49-F238E27FC236}">
                  <a16:creationId xmlns:a16="http://schemas.microsoft.com/office/drawing/2014/main" id="{9AC5E8A4-C0B1-0840-A627-6859213EA329}"/>
                </a:ext>
              </a:extLst>
            </p:cNvPr>
            <p:cNvCxnSpPr>
              <a:cxnSpLocks/>
            </p:cNvCxnSpPr>
            <p:nvPr/>
          </p:nvCxnSpPr>
          <p:spPr>
            <a:xfrm>
              <a:off x="591800" y="825949"/>
              <a:ext cx="3749709" cy="38826"/>
            </a:xfrm>
            <a:prstGeom prst="line">
              <a:avLst/>
            </a:prstGeom>
            <a:noFill/>
            <a:ln w="25400" cap="flat">
              <a:solidFill>
                <a:srgbClr val="00B05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01" name="Oval 100">
              <a:extLst>
                <a:ext uri="{FF2B5EF4-FFF2-40B4-BE49-F238E27FC236}">
                  <a16:creationId xmlns:a16="http://schemas.microsoft.com/office/drawing/2014/main" id="{7CDBAF53-F3C9-8847-9BDB-A0542604E207}"/>
                </a:ext>
              </a:extLst>
            </p:cNvPr>
            <p:cNvSpPr/>
            <p:nvPr/>
          </p:nvSpPr>
          <p:spPr>
            <a:xfrm>
              <a:off x="475416" y="719193"/>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02" name="Oval 101">
              <a:extLst>
                <a:ext uri="{FF2B5EF4-FFF2-40B4-BE49-F238E27FC236}">
                  <a16:creationId xmlns:a16="http://schemas.microsoft.com/office/drawing/2014/main" id="{35C431A0-CB96-C345-AC01-205C036DC718}"/>
                </a:ext>
              </a:extLst>
            </p:cNvPr>
            <p:cNvSpPr/>
            <p:nvPr/>
          </p:nvSpPr>
          <p:spPr>
            <a:xfrm>
              <a:off x="1946624" y="714468"/>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03" name="Oval 102">
              <a:extLst>
                <a:ext uri="{FF2B5EF4-FFF2-40B4-BE49-F238E27FC236}">
                  <a16:creationId xmlns:a16="http://schemas.microsoft.com/office/drawing/2014/main" id="{0849C0F3-8756-444F-942F-F851CD931E3F}"/>
                </a:ext>
              </a:extLst>
            </p:cNvPr>
            <p:cNvSpPr/>
            <p:nvPr/>
          </p:nvSpPr>
          <p:spPr>
            <a:xfrm>
              <a:off x="3431360" y="719963"/>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04" name="Oval 103">
              <a:extLst>
                <a:ext uri="{FF2B5EF4-FFF2-40B4-BE49-F238E27FC236}">
                  <a16:creationId xmlns:a16="http://schemas.microsoft.com/office/drawing/2014/main" id="{4DEAA0A1-89D7-624F-98C6-867D27966209}"/>
                </a:ext>
              </a:extLst>
            </p:cNvPr>
            <p:cNvSpPr/>
            <p:nvPr/>
          </p:nvSpPr>
          <p:spPr>
            <a:xfrm>
              <a:off x="4222709" y="741293"/>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grpSp>
        <p:nvGrpSpPr>
          <p:cNvPr id="340" name="Group 339">
            <a:extLst>
              <a:ext uri="{FF2B5EF4-FFF2-40B4-BE49-F238E27FC236}">
                <a16:creationId xmlns:a16="http://schemas.microsoft.com/office/drawing/2014/main" id="{4F3C6FFC-DE0A-6841-B7DB-6AF00B535C7B}"/>
              </a:ext>
            </a:extLst>
          </p:cNvPr>
          <p:cNvGrpSpPr/>
          <p:nvPr/>
        </p:nvGrpSpPr>
        <p:grpSpPr>
          <a:xfrm>
            <a:off x="-8505" y="2038509"/>
            <a:ext cx="7404936" cy="1064315"/>
            <a:chOff x="0" y="1382359"/>
            <a:chExt cx="7404936" cy="1064315"/>
          </a:xfrm>
        </p:grpSpPr>
        <p:cxnSp>
          <p:nvCxnSpPr>
            <p:cNvPr id="4" name="Straight Connector 3">
              <a:extLst>
                <a:ext uri="{FF2B5EF4-FFF2-40B4-BE49-F238E27FC236}">
                  <a16:creationId xmlns:a16="http://schemas.microsoft.com/office/drawing/2014/main" id="{2A14E0F3-6E83-3C45-9372-395BC57027B9}"/>
                </a:ext>
              </a:extLst>
            </p:cNvPr>
            <p:cNvCxnSpPr/>
            <p:nvPr/>
          </p:nvCxnSpPr>
          <p:spPr>
            <a:xfrm>
              <a:off x="0" y="1506583"/>
              <a:ext cx="6226629" cy="0"/>
            </a:xfrm>
            <a:prstGeom prst="line">
              <a:avLst/>
            </a:prstGeom>
            <a:noFill/>
            <a:ln w="25400" cap="flat">
              <a:solidFill>
                <a:srgbClr val="C00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7" name="Straight Connector 46">
              <a:extLst>
                <a:ext uri="{FF2B5EF4-FFF2-40B4-BE49-F238E27FC236}">
                  <a16:creationId xmlns:a16="http://schemas.microsoft.com/office/drawing/2014/main" id="{F90D9268-EEB9-D24A-81DD-F161A434460D}"/>
                </a:ext>
              </a:extLst>
            </p:cNvPr>
            <p:cNvCxnSpPr>
              <a:cxnSpLocks/>
              <a:endCxn id="29" idx="1"/>
            </p:cNvCxnSpPr>
            <p:nvPr/>
          </p:nvCxnSpPr>
          <p:spPr>
            <a:xfrm>
              <a:off x="6255024" y="1513418"/>
              <a:ext cx="1149912" cy="933256"/>
            </a:xfrm>
            <a:prstGeom prst="line">
              <a:avLst/>
            </a:prstGeom>
            <a:noFill/>
            <a:ln w="25400" cap="flat">
              <a:solidFill>
                <a:srgbClr val="C00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334" name="Oval 333">
              <a:extLst>
                <a:ext uri="{FF2B5EF4-FFF2-40B4-BE49-F238E27FC236}">
                  <a16:creationId xmlns:a16="http://schemas.microsoft.com/office/drawing/2014/main" id="{06C6F277-2D9E-3F46-A91D-CFA230F12EF7}"/>
                </a:ext>
              </a:extLst>
            </p:cNvPr>
            <p:cNvSpPr/>
            <p:nvPr/>
          </p:nvSpPr>
          <p:spPr>
            <a:xfrm>
              <a:off x="5142243" y="1405189"/>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86" name="Oval 85">
              <a:extLst>
                <a:ext uri="{FF2B5EF4-FFF2-40B4-BE49-F238E27FC236}">
                  <a16:creationId xmlns:a16="http://schemas.microsoft.com/office/drawing/2014/main" id="{2BEC2D6B-E14B-2F4A-998E-E460831FE92A}"/>
                </a:ext>
              </a:extLst>
            </p:cNvPr>
            <p:cNvSpPr/>
            <p:nvPr/>
          </p:nvSpPr>
          <p:spPr>
            <a:xfrm>
              <a:off x="425324" y="1382359"/>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87" name="Oval 86">
              <a:extLst>
                <a:ext uri="{FF2B5EF4-FFF2-40B4-BE49-F238E27FC236}">
                  <a16:creationId xmlns:a16="http://schemas.microsoft.com/office/drawing/2014/main" id="{4FD80601-8B98-EC49-9DEA-E397BE8A14AD}"/>
                </a:ext>
              </a:extLst>
            </p:cNvPr>
            <p:cNvSpPr/>
            <p:nvPr/>
          </p:nvSpPr>
          <p:spPr>
            <a:xfrm>
              <a:off x="1485974" y="1387829"/>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88" name="Oval 87">
              <a:extLst>
                <a:ext uri="{FF2B5EF4-FFF2-40B4-BE49-F238E27FC236}">
                  <a16:creationId xmlns:a16="http://schemas.microsoft.com/office/drawing/2014/main" id="{6A498A76-D082-E945-8555-4223BD0E4022}"/>
                </a:ext>
              </a:extLst>
            </p:cNvPr>
            <p:cNvSpPr/>
            <p:nvPr/>
          </p:nvSpPr>
          <p:spPr>
            <a:xfrm>
              <a:off x="2760446" y="1408255"/>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89" name="Oval 88">
              <a:extLst>
                <a:ext uri="{FF2B5EF4-FFF2-40B4-BE49-F238E27FC236}">
                  <a16:creationId xmlns:a16="http://schemas.microsoft.com/office/drawing/2014/main" id="{CFBC0DA0-FE4E-8547-876C-F5A22660204F}"/>
                </a:ext>
              </a:extLst>
            </p:cNvPr>
            <p:cNvSpPr/>
            <p:nvPr/>
          </p:nvSpPr>
          <p:spPr>
            <a:xfrm>
              <a:off x="3940101" y="1408255"/>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90" name="Oval 89">
              <a:extLst>
                <a:ext uri="{FF2B5EF4-FFF2-40B4-BE49-F238E27FC236}">
                  <a16:creationId xmlns:a16="http://schemas.microsoft.com/office/drawing/2014/main" id="{A217CF3F-C840-854D-9A25-9C729E5FCBC4}"/>
                </a:ext>
              </a:extLst>
            </p:cNvPr>
            <p:cNvSpPr/>
            <p:nvPr/>
          </p:nvSpPr>
          <p:spPr>
            <a:xfrm>
              <a:off x="6135298" y="1394458"/>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grpSp>
        <p:nvGrpSpPr>
          <p:cNvPr id="346" name="Group 345">
            <a:extLst>
              <a:ext uri="{FF2B5EF4-FFF2-40B4-BE49-F238E27FC236}">
                <a16:creationId xmlns:a16="http://schemas.microsoft.com/office/drawing/2014/main" id="{926E907F-3809-7942-9589-9A8F089B3C9D}"/>
              </a:ext>
            </a:extLst>
          </p:cNvPr>
          <p:cNvGrpSpPr/>
          <p:nvPr/>
        </p:nvGrpSpPr>
        <p:grpSpPr>
          <a:xfrm>
            <a:off x="17808" y="2373662"/>
            <a:ext cx="2220413" cy="402986"/>
            <a:chOff x="26652" y="1719430"/>
            <a:chExt cx="2220413" cy="402986"/>
          </a:xfrm>
        </p:grpSpPr>
        <p:cxnSp>
          <p:nvCxnSpPr>
            <p:cNvPr id="74" name="Straight Connector 73">
              <a:extLst>
                <a:ext uri="{FF2B5EF4-FFF2-40B4-BE49-F238E27FC236}">
                  <a16:creationId xmlns:a16="http://schemas.microsoft.com/office/drawing/2014/main" id="{1C10A9A9-5523-1840-89B6-3BC6EC093E0A}"/>
                </a:ext>
              </a:extLst>
            </p:cNvPr>
            <p:cNvCxnSpPr>
              <a:cxnSpLocks/>
              <a:endCxn id="108" idx="2"/>
            </p:cNvCxnSpPr>
            <p:nvPr/>
          </p:nvCxnSpPr>
          <p:spPr>
            <a:xfrm>
              <a:off x="26652" y="1827584"/>
              <a:ext cx="1588455" cy="10646"/>
            </a:xfrm>
            <a:prstGeom prst="line">
              <a:avLst/>
            </a:prstGeom>
            <a:noFill/>
            <a:ln w="25400" cap="flat">
              <a:solidFill>
                <a:srgbClr val="FFC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78" name="Straight Connector 77">
              <a:extLst>
                <a:ext uri="{FF2B5EF4-FFF2-40B4-BE49-F238E27FC236}">
                  <a16:creationId xmlns:a16="http://schemas.microsoft.com/office/drawing/2014/main" id="{33509357-244D-C24D-B9FE-A1743857D263}"/>
                </a:ext>
              </a:extLst>
            </p:cNvPr>
            <p:cNvCxnSpPr>
              <a:cxnSpLocks/>
              <a:stCxn id="108" idx="1"/>
            </p:cNvCxnSpPr>
            <p:nvPr/>
          </p:nvCxnSpPr>
          <p:spPr>
            <a:xfrm>
              <a:off x="1649903" y="1754226"/>
              <a:ext cx="597162" cy="368190"/>
            </a:xfrm>
            <a:prstGeom prst="line">
              <a:avLst/>
            </a:prstGeom>
            <a:noFill/>
            <a:ln w="25400" cap="flat">
              <a:solidFill>
                <a:srgbClr val="FFC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08" name="Oval 107">
              <a:extLst>
                <a:ext uri="{FF2B5EF4-FFF2-40B4-BE49-F238E27FC236}">
                  <a16:creationId xmlns:a16="http://schemas.microsoft.com/office/drawing/2014/main" id="{65673E3D-5874-5648-8E9F-C362C2A124C8}"/>
                </a:ext>
              </a:extLst>
            </p:cNvPr>
            <p:cNvSpPr/>
            <p:nvPr/>
          </p:nvSpPr>
          <p:spPr>
            <a:xfrm>
              <a:off x="1615107" y="1719430"/>
              <a:ext cx="237600" cy="237600"/>
            </a:xfrm>
            <a:prstGeom prst="ellipse">
              <a:avLst/>
            </a:prstGeom>
            <a:solidFill>
              <a:srgbClr val="FFC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dirty="0">
                <a:ln>
                  <a:noFill/>
                </a:ln>
                <a:solidFill>
                  <a:srgbClr val="AAFFEE"/>
                </a:solidFill>
                <a:effectLst/>
                <a:uLnTx/>
                <a:uFillTx/>
                <a:latin typeface="Arial"/>
                <a:ea typeface="+mj-ea"/>
                <a:cs typeface="Arial"/>
                <a:sym typeface="Arial"/>
              </a:endParaRPr>
            </a:p>
          </p:txBody>
        </p:sp>
      </p:grpSp>
      <p:grpSp>
        <p:nvGrpSpPr>
          <p:cNvPr id="347" name="Group 346">
            <a:extLst>
              <a:ext uri="{FF2B5EF4-FFF2-40B4-BE49-F238E27FC236}">
                <a16:creationId xmlns:a16="http://schemas.microsoft.com/office/drawing/2014/main" id="{B0CEACA4-D772-B845-955D-22EA5E4EC123}"/>
              </a:ext>
            </a:extLst>
          </p:cNvPr>
          <p:cNvGrpSpPr/>
          <p:nvPr/>
        </p:nvGrpSpPr>
        <p:grpSpPr>
          <a:xfrm>
            <a:off x="-8505" y="2644476"/>
            <a:ext cx="3902670" cy="454324"/>
            <a:chOff x="-8505" y="1990492"/>
            <a:chExt cx="3902670" cy="454324"/>
          </a:xfrm>
        </p:grpSpPr>
        <p:cxnSp>
          <p:nvCxnSpPr>
            <p:cNvPr id="76" name="Straight Connector 75">
              <a:extLst>
                <a:ext uri="{FF2B5EF4-FFF2-40B4-BE49-F238E27FC236}">
                  <a16:creationId xmlns:a16="http://schemas.microsoft.com/office/drawing/2014/main" id="{05135ED9-1DF6-E24B-B30E-6C6D9034D13B}"/>
                </a:ext>
              </a:extLst>
            </p:cNvPr>
            <p:cNvCxnSpPr>
              <a:cxnSpLocks/>
            </p:cNvCxnSpPr>
            <p:nvPr/>
          </p:nvCxnSpPr>
          <p:spPr>
            <a:xfrm>
              <a:off x="-8505" y="2128498"/>
              <a:ext cx="3379564" cy="1265"/>
            </a:xfrm>
            <a:prstGeom prst="line">
              <a:avLst/>
            </a:prstGeom>
            <a:noFill/>
            <a:ln w="25400" cap="flat">
              <a:solidFill>
                <a:schemeClr val="accent4">
                  <a:lumMod val="60000"/>
                  <a:lumOff val="40000"/>
                </a:schemeClr>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81" name="Straight Connector 80">
              <a:extLst>
                <a:ext uri="{FF2B5EF4-FFF2-40B4-BE49-F238E27FC236}">
                  <a16:creationId xmlns:a16="http://schemas.microsoft.com/office/drawing/2014/main" id="{10C367A6-6589-214A-A99B-D0FDBD848999}"/>
                </a:ext>
              </a:extLst>
            </p:cNvPr>
            <p:cNvCxnSpPr>
              <a:cxnSpLocks/>
              <a:endCxn id="14" idx="1"/>
            </p:cNvCxnSpPr>
            <p:nvPr/>
          </p:nvCxnSpPr>
          <p:spPr>
            <a:xfrm>
              <a:off x="3394673" y="2118495"/>
              <a:ext cx="499492" cy="326321"/>
            </a:xfrm>
            <a:prstGeom prst="line">
              <a:avLst/>
            </a:prstGeom>
            <a:noFill/>
            <a:ln w="25400" cap="flat">
              <a:solidFill>
                <a:schemeClr val="accent4">
                  <a:lumMod val="60000"/>
                  <a:lumOff val="40000"/>
                </a:schemeClr>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10" name="Oval 109">
              <a:extLst>
                <a:ext uri="{FF2B5EF4-FFF2-40B4-BE49-F238E27FC236}">
                  <a16:creationId xmlns:a16="http://schemas.microsoft.com/office/drawing/2014/main" id="{6B83F5A4-CF73-E94A-8223-7C1067DDBDAE}"/>
                </a:ext>
              </a:extLst>
            </p:cNvPr>
            <p:cNvSpPr/>
            <p:nvPr/>
          </p:nvSpPr>
          <p:spPr>
            <a:xfrm>
              <a:off x="3273165" y="1999695"/>
              <a:ext cx="237600" cy="237600"/>
            </a:xfrm>
            <a:prstGeom prst="ellipse">
              <a:avLst/>
            </a:prstGeom>
            <a:solidFill>
              <a:schemeClr val="accent4">
                <a:lumMod val="60000"/>
                <a:lumOff val="40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11" name="Oval 110">
              <a:extLst>
                <a:ext uri="{FF2B5EF4-FFF2-40B4-BE49-F238E27FC236}">
                  <a16:creationId xmlns:a16="http://schemas.microsoft.com/office/drawing/2014/main" id="{1B9FA362-C229-244A-BCB5-019B9116E9CB}"/>
                </a:ext>
              </a:extLst>
            </p:cNvPr>
            <p:cNvSpPr/>
            <p:nvPr/>
          </p:nvSpPr>
          <p:spPr>
            <a:xfrm>
              <a:off x="2077095" y="1990492"/>
              <a:ext cx="237600" cy="237600"/>
            </a:xfrm>
            <a:prstGeom prst="ellipse">
              <a:avLst/>
            </a:prstGeom>
            <a:solidFill>
              <a:schemeClr val="accent4">
                <a:lumMod val="60000"/>
                <a:lumOff val="40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sp>
        <p:nvSpPr>
          <p:cNvPr id="351" name="Rectangle 350">
            <a:extLst>
              <a:ext uri="{FF2B5EF4-FFF2-40B4-BE49-F238E27FC236}">
                <a16:creationId xmlns:a16="http://schemas.microsoft.com/office/drawing/2014/main" id="{5ECC75E5-F0C7-2946-90DB-2672096255AB}"/>
              </a:ext>
            </a:extLst>
          </p:cNvPr>
          <p:cNvSpPr/>
          <p:nvPr/>
        </p:nvSpPr>
        <p:spPr>
          <a:xfrm>
            <a:off x="3311718" y="4555887"/>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352" name="Oval 351">
            <a:extLst>
              <a:ext uri="{FF2B5EF4-FFF2-40B4-BE49-F238E27FC236}">
                <a16:creationId xmlns:a16="http://schemas.microsoft.com/office/drawing/2014/main" id="{A6C8C926-EACE-CF4B-A653-8D272E3E1159}"/>
              </a:ext>
            </a:extLst>
          </p:cNvPr>
          <p:cNvSpPr/>
          <p:nvPr/>
        </p:nvSpPr>
        <p:spPr>
          <a:xfrm>
            <a:off x="3206292" y="2590244"/>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cxnSp>
        <p:nvCxnSpPr>
          <p:cNvPr id="354" name="Straight Connector 353">
            <a:extLst>
              <a:ext uri="{FF2B5EF4-FFF2-40B4-BE49-F238E27FC236}">
                <a16:creationId xmlns:a16="http://schemas.microsoft.com/office/drawing/2014/main" id="{BFF72250-8A9C-4149-9836-AEC2C2EE9700}"/>
              </a:ext>
            </a:extLst>
          </p:cNvPr>
          <p:cNvCxnSpPr>
            <a:stCxn id="352" idx="4"/>
            <a:endCxn id="351" idx="0"/>
          </p:cNvCxnSpPr>
          <p:nvPr/>
        </p:nvCxnSpPr>
        <p:spPr>
          <a:xfrm flipH="1">
            <a:off x="3390217" y="2924217"/>
            <a:ext cx="6604" cy="1631670"/>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21" name="Rectangle 120">
            <a:extLst>
              <a:ext uri="{FF2B5EF4-FFF2-40B4-BE49-F238E27FC236}">
                <a16:creationId xmlns:a16="http://schemas.microsoft.com/office/drawing/2014/main" id="{8C0C300D-5A92-FB44-8036-3BD2690A4431}"/>
              </a:ext>
            </a:extLst>
          </p:cNvPr>
          <p:cNvSpPr/>
          <p:nvPr/>
        </p:nvSpPr>
        <p:spPr>
          <a:xfrm>
            <a:off x="5175168" y="4548138"/>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22" name="Oval 121">
            <a:extLst>
              <a:ext uri="{FF2B5EF4-FFF2-40B4-BE49-F238E27FC236}">
                <a16:creationId xmlns:a16="http://schemas.microsoft.com/office/drawing/2014/main" id="{E2999D44-B041-154B-9363-7A37DC7AE45F}"/>
              </a:ext>
            </a:extLst>
          </p:cNvPr>
          <p:cNvSpPr/>
          <p:nvPr/>
        </p:nvSpPr>
        <p:spPr>
          <a:xfrm>
            <a:off x="5065938" y="2012552"/>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cxnSp>
        <p:nvCxnSpPr>
          <p:cNvPr id="123" name="Straight Connector 122">
            <a:extLst>
              <a:ext uri="{FF2B5EF4-FFF2-40B4-BE49-F238E27FC236}">
                <a16:creationId xmlns:a16="http://schemas.microsoft.com/office/drawing/2014/main" id="{FFB5DB3A-4307-C842-8F7A-82329F7BFADD}"/>
              </a:ext>
            </a:extLst>
          </p:cNvPr>
          <p:cNvCxnSpPr>
            <a:stCxn id="122" idx="4"/>
            <a:endCxn id="121" idx="0"/>
          </p:cNvCxnSpPr>
          <p:nvPr/>
        </p:nvCxnSpPr>
        <p:spPr>
          <a:xfrm flipH="1">
            <a:off x="5253667" y="2346525"/>
            <a:ext cx="2800" cy="2201613"/>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37" name="Rectangle 136">
            <a:extLst>
              <a:ext uri="{FF2B5EF4-FFF2-40B4-BE49-F238E27FC236}">
                <a16:creationId xmlns:a16="http://schemas.microsoft.com/office/drawing/2014/main" id="{65B9DE5E-5C06-A54F-853F-E9FB0F63E092}"/>
              </a:ext>
            </a:extLst>
          </p:cNvPr>
          <p:cNvSpPr/>
          <p:nvPr/>
        </p:nvSpPr>
        <p:spPr>
          <a:xfrm>
            <a:off x="1635057" y="4532700"/>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38" name="Oval 137">
            <a:extLst>
              <a:ext uri="{FF2B5EF4-FFF2-40B4-BE49-F238E27FC236}">
                <a16:creationId xmlns:a16="http://schemas.microsoft.com/office/drawing/2014/main" id="{41E26D51-9110-424C-AA58-7DED913E01C0}"/>
              </a:ext>
            </a:extLst>
          </p:cNvPr>
          <p:cNvSpPr/>
          <p:nvPr/>
        </p:nvSpPr>
        <p:spPr>
          <a:xfrm>
            <a:off x="1521988" y="2313967"/>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cxnSp>
        <p:nvCxnSpPr>
          <p:cNvPr id="139" name="Straight Connector 138">
            <a:extLst>
              <a:ext uri="{FF2B5EF4-FFF2-40B4-BE49-F238E27FC236}">
                <a16:creationId xmlns:a16="http://schemas.microsoft.com/office/drawing/2014/main" id="{CE5A2259-07DB-F34A-A713-49A91BFCAE15}"/>
              </a:ext>
            </a:extLst>
          </p:cNvPr>
          <p:cNvCxnSpPr>
            <a:stCxn id="138" idx="4"/>
            <a:endCxn id="137" idx="0"/>
          </p:cNvCxnSpPr>
          <p:nvPr/>
        </p:nvCxnSpPr>
        <p:spPr>
          <a:xfrm>
            <a:off x="1712517" y="2647940"/>
            <a:ext cx="1039" cy="1884760"/>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66" name="Rounded Rectangular Callout 65">
            <a:extLst>
              <a:ext uri="{FF2B5EF4-FFF2-40B4-BE49-F238E27FC236}">
                <a16:creationId xmlns:a16="http://schemas.microsoft.com/office/drawing/2014/main" id="{3FAFCD4D-2979-0242-8FE0-C9DFFD500DC9}"/>
              </a:ext>
            </a:extLst>
          </p:cNvPr>
          <p:cNvSpPr/>
          <p:nvPr/>
        </p:nvSpPr>
        <p:spPr>
          <a:xfrm>
            <a:off x="2546182" y="4841044"/>
            <a:ext cx="1015624" cy="178772"/>
          </a:xfrm>
          <a:prstGeom prst="wedgeRoundRectCallout">
            <a:avLst>
              <a:gd name="adj1" fmla="val 34264"/>
              <a:gd name="adj2" fmla="val -84514"/>
              <a:gd name="adj3" fmla="val 16667"/>
            </a:avLst>
          </a:prstGeom>
          <a:solidFill>
            <a:schemeClr val="tx2"/>
          </a:solidFill>
          <a:ln w="127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50" b="0" i="0" u="none" strike="noStrike" kern="0" cap="none" spc="0" normalizeH="0" baseline="0" noProof="0" dirty="0">
                <a:ln>
                  <a:noFill/>
                </a:ln>
                <a:solidFill>
                  <a:srgbClr val="FFFFFF"/>
                </a:solidFill>
                <a:effectLst/>
                <a:uLnTx/>
                <a:uFillTx/>
                <a:latin typeface="Arial"/>
                <a:ea typeface="+mj-ea"/>
                <a:cs typeface="Arial"/>
                <a:sym typeface="Arial"/>
              </a:rPr>
              <a:t>Time Stamp</a:t>
            </a:r>
          </a:p>
        </p:txBody>
      </p:sp>
      <p:sp>
        <p:nvSpPr>
          <p:cNvPr id="67" name="Rounded Rectangular Callout 66">
            <a:extLst>
              <a:ext uri="{FF2B5EF4-FFF2-40B4-BE49-F238E27FC236}">
                <a16:creationId xmlns:a16="http://schemas.microsoft.com/office/drawing/2014/main" id="{45D53FDD-F227-624F-9093-F45C3F3582AF}"/>
              </a:ext>
            </a:extLst>
          </p:cNvPr>
          <p:cNvSpPr/>
          <p:nvPr/>
        </p:nvSpPr>
        <p:spPr>
          <a:xfrm>
            <a:off x="3672737" y="4842020"/>
            <a:ext cx="919789" cy="178772"/>
          </a:xfrm>
          <a:prstGeom prst="wedgeRoundRectCallout">
            <a:avLst>
              <a:gd name="adj1" fmla="val 21048"/>
              <a:gd name="adj2" fmla="val -79821"/>
              <a:gd name="adj3" fmla="val 16667"/>
            </a:avLst>
          </a:prstGeom>
          <a:solidFill>
            <a:schemeClr val="tx2"/>
          </a:solidFill>
          <a:ln w="127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50" b="0" i="0" u="none" strike="noStrike" kern="0" cap="none" spc="0" normalizeH="0" baseline="0" noProof="0" dirty="0">
                <a:ln>
                  <a:noFill/>
                </a:ln>
                <a:solidFill>
                  <a:srgbClr val="FFFFFF"/>
                </a:solidFill>
                <a:effectLst/>
                <a:uLnTx/>
                <a:uFillTx/>
                <a:latin typeface="Arial"/>
                <a:ea typeface="+mj-ea"/>
                <a:cs typeface="Arial"/>
                <a:sym typeface="Arial"/>
              </a:rPr>
              <a:t>Time Stamp</a:t>
            </a:r>
          </a:p>
        </p:txBody>
      </p:sp>
      <p:sp>
        <p:nvSpPr>
          <p:cNvPr id="69" name="Rounded Rectangular Callout 68">
            <a:extLst>
              <a:ext uri="{FF2B5EF4-FFF2-40B4-BE49-F238E27FC236}">
                <a16:creationId xmlns:a16="http://schemas.microsoft.com/office/drawing/2014/main" id="{5DDB1CD9-96C2-4E46-BA59-0D15F5C6DF5C}"/>
              </a:ext>
            </a:extLst>
          </p:cNvPr>
          <p:cNvSpPr/>
          <p:nvPr/>
        </p:nvSpPr>
        <p:spPr>
          <a:xfrm>
            <a:off x="1000216" y="4835074"/>
            <a:ext cx="1015624" cy="178772"/>
          </a:xfrm>
          <a:prstGeom prst="wedgeRoundRectCallout">
            <a:avLst>
              <a:gd name="adj1" fmla="val 21048"/>
              <a:gd name="adj2" fmla="val -79821"/>
              <a:gd name="adj3" fmla="val 16667"/>
            </a:avLst>
          </a:prstGeom>
          <a:solidFill>
            <a:schemeClr val="tx2"/>
          </a:solidFill>
          <a:ln w="127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50" b="0" i="0" u="none" strike="noStrike" kern="0" cap="none" spc="0" normalizeH="0" baseline="0" noProof="0" dirty="0">
                <a:ln>
                  <a:noFill/>
                </a:ln>
                <a:solidFill>
                  <a:srgbClr val="FFFFFF"/>
                </a:solidFill>
                <a:effectLst/>
                <a:uLnTx/>
                <a:uFillTx/>
                <a:latin typeface="Arial"/>
                <a:ea typeface="+mj-ea"/>
                <a:cs typeface="Arial"/>
                <a:sym typeface="Arial"/>
              </a:rPr>
              <a:t>Time Stamp</a:t>
            </a:r>
          </a:p>
        </p:txBody>
      </p:sp>
      <p:sp>
        <p:nvSpPr>
          <p:cNvPr id="70" name="Rounded Rectangular Callout 69">
            <a:extLst>
              <a:ext uri="{FF2B5EF4-FFF2-40B4-BE49-F238E27FC236}">
                <a16:creationId xmlns:a16="http://schemas.microsoft.com/office/drawing/2014/main" id="{8FE224AD-9209-0E45-B616-DD0DA4C0A356}"/>
              </a:ext>
            </a:extLst>
          </p:cNvPr>
          <p:cNvSpPr/>
          <p:nvPr/>
        </p:nvSpPr>
        <p:spPr>
          <a:xfrm>
            <a:off x="5029409" y="4842020"/>
            <a:ext cx="1015624" cy="178772"/>
          </a:xfrm>
          <a:prstGeom prst="wedgeRoundRectCallout">
            <a:avLst>
              <a:gd name="adj1" fmla="val -30164"/>
              <a:gd name="adj2" fmla="val -75129"/>
              <a:gd name="adj3" fmla="val 16667"/>
            </a:avLst>
          </a:prstGeom>
          <a:solidFill>
            <a:schemeClr val="tx2"/>
          </a:solidFill>
          <a:ln w="127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50" b="0" i="0" u="none" strike="noStrike" kern="0" cap="none" spc="0" normalizeH="0" baseline="0" noProof="0" dirty="0">
                <a:ln>
                  <a:noFill/>
                </a:ln>
                <a:solidFill>
                  <a:srgbClr val="FFFFFF"/>
                </a:solidFill>
                <a:effectLst/>
                <a:uLnTx/>
                <a:uFillTx/>
                <a:latin typeface="Arial"/>
                <a:ea typeface="+mj-ea"/>
                <a:cs typeface="Arial"/>
                <a:sym typeface="Arial"/>
              </a:rPr>
              <a:t>Time Stamp</a:t>
            </a:r>
          </a:p>
        </p:txBody>
      </p:sp>
      <p:sp>
        <p:nvSpPr>
          <p:cNvPr id="3" name="Slide Number Placeholder 2">
            <a:extLst>
              <a:ext uri="{FF2B5EF4-FFF2-40B4-BE49-F238E27FC236}">
                <a16:creationId xmlns:a16="http://schemas.microsoft.com/office/drawing/2014/main" id="{6D941DA3-C482-6045-962D-D2014A157B5C}"/>
              </a:ext>
            </a:extLst>
          </p:cNvPr>
          <p:cNvSpPr>
            <a:spLocks noGrp="1"/>
          </p:cNvSpPr>
          <p:nvPr>
            <p:ph type="sldNum" sz="quarter" idx="2"/>
          </p:nvPr>
        </p:nvSpPr>
        <p:spPr/>
        <p:txBody>
          <a:bodyPr/>
          <a:lstStyle/>
          <a:p>
            <a:fld id="{86CB4B4D-7CA3-9044-876B-883B54F8677D}" type="slidenum">
              <a:rPr lang="en-TW" smtClean="0"/>
              <a:t>63</a:t>
            </a:fld>
            <a:endParaRPr lang="en-TW"/>
          </a:p>
        </p:txBody>
      </p:sp>
    </p:spTree>
    <p:extLst>
      <p:ext uri="{BB962C8B-B14F-4D97-AF65-F5344CB8AC3E}">
        <p14:creationId xmlns:p14="http://schemas.microsoft.com/office/powerpoint/2010/main" val="274837424"/>
      </p:ext>
    </p:extLst>
  </p:cSld>
  <p:clrMapOvr>
    <a:masterClrMapping/>
  </p:clrMapOvr>
  <p:transition spd="me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err="1">
                <a:solidFill>
                  <a:schemeClr val="tx1"/>
                </a:solidFill>
              </a:rPr>
              <a:t>Paxos</a:t>
            </a:r>
            <a:r>
              <a:rPr lang="en-US" dirty="0">
                <a:solidFill>
                  <a:schemeClr val="tx1"/>
                </a:solidFill>
              </a:rPr>
              <a:t> as a </a:t>
            </a:r>
            <a:r>
              <a:rPr lang="en-US" dirty="0" err="1">
                <a:solidFill>
                  <a:schemeClr val="tx1"/>
                </a:solidFill>
              </a:rPr>
              <a:t>Poset</a:t>
            </a:r>
            <a:endParaRPr dirty="0">
              <a:solidFill>
                <a:schemeClr val="tx1"/>
              </a:solidFill>
            </a:endParaRPr>
          </a:p>
        </p:txBody>
      </p:sp>
      <p:pic>
        <p:nvPicPr>
          <p:cNvPr id="2" name="Picture 1">
            <a:hlinkClick r:id="rId3"/>
            <a:extLst>
              <a:ext uri="{FF2B5EF4-FFF2-40B4-BE49-F238E27FC236}">
                <a16:creationId xmlns:a16="http://schemas.microsoft.com/office/drawing/2014/main" id="{A6D1FD79-A826-C244-8128-2D148783A0EF}"/>
              </a:ext>
            </a:extLst>
          </p:cNvPr>
          <p:cNvPicPr>
            <a:picLocks noChangeAspect="1"/>
          </p:cNvPicPr>
          <p:nvPr/>
        </p:nvPicPr>
        <p:blipFill>
          <a:blip r:embed="rId4"/>
          <a:stretch>
            <a:fillRect/>
          </a:stretch>
        </p:blipFill>
        <p:spPr>
          <a:xfrm>
            <a:off x="1687336" y="1131165"/>
            <a:ext cx="5769327" cy="3938193"/>
          </a:xfrm>
          <a:prstGeom prst="rect">
            <a:avLst/>
          </a:prstGeom>
        </p:spPr>
      </p:pic>
      <p:sp>
        <p:nvSpPr>
          <p:cNvPr id="4" name="Slide Number Placeholder 3">
            <a:extLst>
              <a:ext uri="{FF2B5EF4-FFF2-40B4-BE49-F238E27FC236}">
                <a16:creationId xmlns:a16="http://schemas.microsoft.com/office/drawing/2014/main" id="{437B4C24-12B3-F349-9A32-8AD2309FC90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64</a:t>
            </a:fld>
            <a:endParaRPr lang="en" dirty="0"/>
          </a:p>
        </p:txBody>
      </p:sp>
    </p:spTree>
    <p:extLst>
      <p:ext uri="{BB962C8B-B14F-4D97-AF65-F5344CB8AC3E}">
        <p14:creationId xmlns:p14="http://schemas.microsoft.com/office/powerpoint/2010/main" val="74725406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err="1">
                <a:solidFill>
                  <a:schemeClr val="tx1"/>
                </a:solidFill>
              </a:rPr>
              <a:t>Holacracy</a:t>
            </a:r>
            <a:r>
              <a:rPr lang="en-US" dirty="0">
                <a:solidFill>
                  <a:schemeClr val="tx1"/>
                </a:solidFill>
              </a:rPr>
              <a:t>: a mechanism for </a:t>
            </a:r>
            <a:br>
              <a:rPr lang="en-US" dirty="0">
                <a:solidFill>
                  <a:schemeClr val="tx1"/>
                </a:solidFill>
              </a:rPr>
            </a:br>
            <a:r>
              <a:rPr lang="en-US" dirty="0">
                <a:solidFill>
                  <a:schemeClr val="tx1"/>
                </a:solidFill>
              </a:rPr>
              <a:t>Communication and Control</a:t>
            </a:r>
            <a:endParaRPr dirty="0">
              <a:solidFill>
                <a:srgbClr val="FF0000"/>
              </a:solidFill>
            </a:endParaRPr>
          </a:p>
        </p:txBody>
      </p:sp>
      <p:sp>
        <p:nvSpPr>
          <p:cNvPr id="11" name="TextBox 10">
            <a:extLst>
              <a:ext uri="{FF2B5EF4-FFF2-40B4-BE49-F238E27FC236}">
                <a16:creationId xmlns:a16="http://schemas.microsoft.com/office/drawing/2014/main" id="{DFBD3031-C67C-4841-84DA-73CB40A3E1F2}"/>
              </a:ext>
            </a:extLst>
          </p:cNvPr>
          <p:cNvSpPr txBox="1"/>
          <p:nvPr/>
        </p:nvSpPr>
        <p:spPr>
          <a:xfrm>
            <a:off x="1332362" y="4475533"/>
            <a:ext cx="7140096" cy="307777"/>
          </a:xfrm>
          <a:prstGeom prst="rect">
            <a:avLst/>
          </a:prstGeom>
          <a:noFill/>
        </p:spPr>
        <p:txBody>
          <a:bodyPr wrap="none" rtlCol="0">
            <a:spAutoFit/>
          </a:bodyPr>
          <a:lstStyle/>
          <a:p>
            <a:r>
              <a:rPr lang="en-US" dirty="0"/>
              <a:t>Image Source: </a:t>
            </a:r>
            <a:r>
              <a:rPr lang="en-US" dirty="0" err="1"/>
              <a:t>Holacracy</a:t>
            </a:r>
            <a:r>
              <a:rPr lang="en-US" dirty="0"/>
              <a:t>: The New Management System for a Rapidly Changing World</a:t>
            </a:r>
            <a:endParaRPr lang="en-TW" dirty="0"/>
          </a:p>
        </p:txBody>
      </p:sp>
      <p:pic>
        <p:nvPicPr>
          <p:cNvPr id="10241" name="Picture 1">
            <a:extLst>
              <a:ext uri="{FF2B5EF4-FFF2-40B4-BE49-F238E27FC236}">
                <a16:creationId xmlns:a16="http://schemas.microsoft.com/office/drawing/2014/main" id="{53114AD1-5BE9-F444-8F27-D23F4057C349}"/>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988837" y="1464443"/>
            <a:ext cx="1725104" cy="257732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3483A276-3AEE-1B4F-85CA-869356A4B2DB}"/>
              </a:ext>
            </a:extLst>
          </p:cNvPr>
          <p:cNvPicPr>
            <a:picLocks noChangeAspect="1"/>
          </p:cNvPicPr>
          <p:nvPr/>
        </p:nvPicPr>
        <p:blipFill>
          <a:blip r:embed="rId4"/>
          <a:stretch>
            <a:fillRect/>
          </a:stretch>
        </p:blipFill>
        <p:spPr>
          <a:xfrm>
            <a:off x="2854724" y="1259399"/>
            <a:ext cx="3434552" cy="3057957"/>
          </a:xfrm>
          <a:prstGeom prst="rect">
            <a:avLst/>
          </a:prstGeom>
        </p:spPr>
      </p:pic>
      <p:pic>
        <p:nvPicPr>
          <p:cNvPr id="5" name="Picture 4">
            <a:extLst>
              <a:ext uri="{FF2B5EF4-FFF2-40B4-BE49-F238E27FC236}">
                <a16:creationId xmlns:a16="http://schemas.microsoft.com/office/drawing/2014/main" id="{552F09B1-F596-714E-974A-D44BC368F28C}"/>
              </a:ext>
            </a:extLst>
          </p:cNvPr>
          <p:cNvPicPr>
            <a:picLocks noChangeAspect="1"/>
          </p:cNvPicPr>
          <p:nvPr/>
        </p:nvPicPr>
        <p:blipFill>
          <a:blip r:embed="rId5"/>
          <a:stretch>
            <a:fillRect/>
          </a:stretch>
        </p:blipFill>
        <p:spPr>
          <a:xfrm>
            <a:off x="6254962" y="1464443"/>
            <a:ext cx="2217495" cy="1473710"/>
          </a:xfrm>
          <a:prstGeom prst="rect">
            <a:avLst/>
          </a:prstGeom>
        </p:spPr>
      </p:pic>
      <p:pic>
        <p:nvPicPr>
          <p:cNvPr id="6" name="Picture 5">
            <a:extLst>
              <a:ext uri="{FF2B5EF4-FFF2-40B4-BE49-F238E27FC236}">
                <a16:creationId xmlns:a16="http://schemas.microsoft.com/office/drawing/2014/main" id="{2295D933-370B-2741-9444-FB1591806F72}"/>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5999341" y="3153900"/>
            <a:ext cx="1273418" cy="909963"/>
          </a:xfrm>
          <a:prstGeom prst="rect">
            <a:avLst/>
          </a:prstGeom>
        </p:spPr>
      </p:pic>
      <p:pic>
        <p:nvPicPr>
          <p:cNvPr id="7" name="Picture 6">
            <a:extLst>
              <a:ext uri="{FF2B5EF4-FFF2-40B4-BE49-F238E27FC236}">
                <a16:creationId xmlns:a16="http://schemas.microsoft.com/office/drawing/2014/main" id="{49B81EC1-F1BB-424E-AF4C-951BF3D5D09F}"/>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7428308" y="3153899"/>
            <a:ext cx="1330785" cy="899261"/>
          </a:xfrm>
          <a:prstGeom prst="rect">
            <a:avLst/>
          </a:prstGeom>
        </p:spPr>
      </p:pic>
      <p:sp>
        <p:nvSpPr>
          <p:cNvPr id="8" name="TextBox 7">
            <a:extLst>
              <a:ext uri="{FF2B5EF4-FFF2-40B4-BE49-F238E27FC236}">
                <a16:creationId xmlns:a16="http://schemas.microsoft.com/office/drawing/2014/main" id="{494AB9CE-F8AF-C64B-B206-360A0516E381}"/>
              </a:ext>
            </a:extLst>
          </p:cNvPr>
          <p:cNvSpPr txBox="1"/>
          <p:nvPr/>
        </p:nvSpPr>
        <p:spPr>
          <a:xfrm>
            <a:off x="6136127" y="2849127"/>
            <a:ext cx="2584362" cy="307777"/>
          </a:xfrm>
          <a:prstGeom prst="rect">
            <a:avLst/>
          </a:prstGeom>
          <a:noFill/>
        </p:spPr>
        <p:txBody>
          <a:bodyPr wrap="none" rtlCol="0">
            <a:spAutoFit/>
          </a:bodyPr>
          <a:lstStyle/>
          <a:p>
            <a:r>
              <a:rPr lang="en-TW" dirty="0"/>
              <a:t>Holacracy applied Recursively</a:t>
            </a:r>
          </a:p>
        </p:txBody>
      </p:sp>
      <p:sp>
        <p:nvSpPr>
          <p:cNvPr id="9" name="Slide Number Placeholder 8">
            <a:extLst>
              <a:ext uri="{FF2B5EF4-FFF2-40B4-BE49-F238E27FC236}">
                <a16:creationId xmlns:a16="http://schemas.microsoft.com/office/drawing/2014/main" id="{72FD252D-E301-6C41-AA35-F3393FA27A3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65</a:t>
            </a:fld>
            <a:endParaRPr lang="en" dirty="0"/>
          </a:p>
        </p:txBody>
      </p:sp>
    </p:spTree>
    <p:extLst>
      <p:ext uri="{BB962C8B-B14F-4D97-AF65-F5344CB8AC3E}">
        <p14:creationId xmlns:p14="http://schemas.microsoft.com/office/powerpoint/2010/main" val="14983015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312523" y="517007"/>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Abstraction</a:t>
            </a:r>
            <a:endParaRPr dirty="0"/>
          </a:p>
        </p:txBody>
      </p:sp>
      <p:sp>
        <p:nvSpPr>
          <p:cNvPr id="73" name="Google Shape;73;p16"/>
          <p:cNvSpPr txBox="1">
            <a:spLocks noGrp="1"/>
          </p:cNvSpPr>
          <p:nvPr>
            <p:ph type="body" idx="2"/>
          </p:nvPr>
        </p:nvSpPr>
        <p:spPr>
          <a:xfrm>
            <a:off x="4939500" y="2224006"/>
            <a:ext cx="3837000" cy="2766447"/>
          </a:xfrm>
          <a:prstGeom prst="rect">
            <a:avLst/>
          </a:prstGeom>
        </p:spPr>
        <p:txBody>
          <a:bodyPr spcFirstLastPara="1" wrap="square" lIns="91425" tIns="91425" rIns="91425" bIns="91425" anchor="ctr" anchorCtr="0">
            <a:noAutofit/>
          </a:bodyPr>
          <a:lstStyle/>
          <a:p>
            <a:pPr marL="114300" lvl="0" indent="0" algn="l" rtl="0">
              <a:spcBef>
                <a:spcPts val="0"/>
              </a:spcBef>
              <a:spcAft>
                <a:spcPts val="0"/>
              </a:spcAft>
              <a:buSzPts val="1800"/>
              <a:buNone/>
            </a:pPr>
            <a:r>
              <a:rPr lang="en-US" dirty="0"/>
              <a:t>A well-defined set of Actions and iterative Branching Strategies</a:t>
            </a:r>
            <a:endParaRPr dirty="0"/>
          </a:p>
          <a:p>
            <a:pPr lvl="1" indent="-342900">
              <a:buSzPts val="1800"/>
              <a:buChar char="●"/>
            </a:pPr>
            <a:r>
              <a:rPr lang="en" dirty="0"/>
              <a:t>A Roadmap of composable activities</a:t>
            </a:r>
          </a:p>
          <a:p>
            <a:pPr lvl="1" indent="-342900">
              <a:buSzPts val="1800"/>
              <a:buChar char="●"/>
            </a:pPr>
            <a:r>
              <a:rPr lang="en" dirty="0"/>
              <a:t>Sequencing and timing conditions</a:t>
            </a:r>
          </a:p>
          <a:p>
            <a:pPr lvl="1" indent="-342900">
              <a:buSzPts val="1800"/>
              <a:buChar char="●"/>
            </a:pPr>
            <a:r>
              <a:rPr lang="en" dirty="0"/>
              <a:t>Explicitly state dependencies and resource requirements</a:t>
            </a:r>
          </a:p>
          <a:p>
            <a:pPr lvl="1" indent="-342900">
              <a:buSzPts val="1800"/>
              <a:buChar char="●"/>
            </a:pPr>
            <a:endParaRPr lang="en" dirty="0"/>
          </a:p>
        </p:txBody>
      </p:sp>
      <p:sp>
        <p:nvSpPr>
          <p:cNvPr id="4" name="Rectangle 3">
            <a:extLst>
              <a:ext uri="{FF2B5EF4-FFF2-40B4-BE49-F238E27FC236}">
                <a16:creationId xmlns:a16="http://schemas.microsoft.com/office/drawing/2014/main" id="{A47A09CE-1A7C-8443-952F-C39D9B44E2DA}"/>
              </a:ext>
            </a:extLst>
          </p:cNvPr>
          <p:cNvSpPr/>
          <p:nvPr/>
        </p:nvSpPr>
        <p:spPr>
          <a:xfrm>
            <a:off x="4572000" y="0"/>
            <a:ext cx="4572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TW"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9" name="Google Shape;72;p16">
            <a:extLst>
              <a:ext uri="{FF2B5EF4-FFF2-40B4-BE49-F238E27FC236}">
                <a16:creationId xmlns:a16="http://schemas.microsoft.com/office/drawing/2014/main" id="{F8F76BCB-FF10-E949-817B-BA9134D68BFA}"/>
              </a:ext>
            </a:extLst>
          </p:cNvPr>
          <p:cNvSpPr txBox="1">
            <a:spLocks/>
          </p:cNvSpPr>
          <p:nvPr/>
        </p:nvSpPr>
        <p:spPr>
          <a:xfrm>
            <a:off x="4682177" y="517007"/>
            <a:ext cx="4045200" cy="1707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Pts val="4200"/>
              <a:buFont typeface="Arial"/>
              <a:buNone/>
              <a:tabLst/>
              <a:defRPr/>
            </a:pPr>
            <a:r>
              <a:rPr kumimoji="0" lang="en-US" sz="4200" b="0" i="0" u="none" strike="noStrike" kern="0" cap="none" spc="0" normalizeH="0" baseline="0" noProof="0" dirty="0">
                <a:ln>
                  <a:noFill/>
                </a:ln>
                <a:solidFill>
                  <a:srgbClr val="FFFFFF"/>
                </a:solidFill>
                <a:effectLst/>
                <a:uLnTx/>
                <a:uFillTx/>
                <a:latin typeface="Arial"/>
                <a:cs typeface="Arial"/>
                <a:sym typeface="Arial"/>
              </a:rPr>
              <a:t>Concretization</a:t>
            </a:r>
          </a:p>
        </p:txBody>
      </p:sp>
      <p:sp>
        <p:nvSpPr>
          <p:cNvPr id="11" name="Oval 10">
            <a:extLst>
              <a:ext uri="{FF2B5EF4-FFF2-40B4-BE49-F238E27FC236}">
                <a16:creationId xmlns:a16="http://schemas.microsoft.com/office/drawing/2014/main" id="{93FCC7A6-631C-6C49-B2C4-2A1030A31FFD}"/>
              </a:ext>
            </a:extLst>
          </p:cNvPr>
          <p:cNvSpPr/>
          <p:nvPr/>
        </p:nvSpPr>
        <p:spPr>
          <a:xfrm>
            <a:off x="2799916" y="2224005"/>
            <a:ext cx="2064696" cy="1999034"/>
          </a:xfrm>
          <a:prstGeom prst="ellipse">
            <a:avLst/>
          </a:prstGeom>
          <a:solidFill>
            <a:schemeClr val="tx1">
              <a:alpha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050" dirty="0"/>
              <a:t>Safety</a:t>
            </a:r>
          </a:p>
          <a:p>
            <a:pPr algn="ctr"/>
            <a:endParaRPr lang="en-TW" sz="1050" dirty="0"/>
          </a:p>
          <a:p>
            <a:pPr algn="ctr"/>
            <a:r>
              <a:rPr lang="en-TW" sz="1050" dirty="0"/>
              <a:t>Nothing </a:t>
            </a:r>
          </a:p>
          <a:p>
            <a:pPr algn="ctr"/>
            <a:r>
              <a:rPr lang="en-TW" sz="1050" dirty="0"/>
              <a:t>bad happens</a:t>
            </a:r>
          </a:p>
        </p:txBody>
      </p:sp>
      <p:sp>
        <p:nvSpPr>
          <p:cNvPr id="12" name="Oval 11">
            <a:extLst>
              <a:ext uri="{FF2B5EF4-FFF2-40B4-BE49-F238E27FC236}">
                <a16:creationId xmlns:a16="http://schemas.microsoft.com/office/drawing/2014/main" id="{A480B783-6631-6C47-AE7E-05ADC74E5AE6}"/>
              </a:ext>
            </a:extLst>
          </p:cNvPr>
          <p:cNvSpPr/>
          <p:nvPr/>
        </p:nvSpPr>
        <p:spPr>
          <a:xfrm>
            <a:off x="4267542" y="2224005"/>
            <a:ext cx="2064696" cy="1999034"/>
          </a:xfrm>
          <a:prstGeom prst="ellipse">
            <a:avLst/>
          </a:prstGeom>
          <a:solidFill>
            <a:schemeClr val="bg1">
              <a:alpha val="4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050" dirty="0"/>
              <a:t>Liveness</a:t>
            </a:r>
          </a:p>
          <a:p>
            <a:pPr algn="ctr"/>
            <a:endParaRPr lang="en-TW" sz="1050" dirty="0"/>
          </a:p>
          <a:p>
            <a:pPr algn="ctr"/>
            <a:r>
              <a:rPr lang="en-TW" sz="1050" dirty="0"/>
              <a:t>Some </a:t>
            </a:r>
          </a:p>
          <a:p>
            <a:pPr algn="ctr"/>
            <a:r>
              <a:rPr lang="en-TW" sz="1050" dirty="0"/>
              <a:t>Good Things</a:t>
            </a:r>
          </a:p>
          <a:p>
            <a:pPr algn="ctr"/>
            <a:r>
              <a:rPr lang="en-US" sz="1050" dirty="0"/>
              <a:t>M</a:t>
            </a:r>
            <a:r>
              <a:rPr lang="en-TW" sz="1050" dirty="0"/>
              <a:t>ust Happen</a:t>
            </a:r>
          </a:p>
        </p:txBody>
      </p:sp>
      <p:sp>
        <p:nvSpPr>
          <p:cNvPr id="13" name="TextBox 12">
            <a:extLst>
              <a:ext uri="{FF2B5EF4-FFF2-40B4-BE49-F238E27FC236}">
                <a16:creationId xmlns:a16="http://schemas.microsoft.com/office/drawing/2014/main" id="{A6AF96DD-9AAA-714C-A338-08C83D79E39A}"/>
              </a:ext>
            </a:extLst>
          </p:cNvPr>
          <p:cNvSpPr txBox="1"/>
          <p:nvPr/>
        </p:nvSpPr>
        <p:spPr>
          <a:xfrm>
            <a:off x="4046625" y="2816264"/>
            <a:ext cx="912429" cy="253916"/>
          </a:xfrm>
          <a:prstGeom prst="rect">
            <a:avLst/>
          </a:prstGeom>
          <a:noFill/>
        </p:spPr>
        <p:txBody>
          <a:bodyPr wrap="none" rtlCol="0">
            <a:spAutoFit/>
          </a:bodyPr>
          <a:lstStyle/>
          <a:p>
            <a:r>
              <a:rPr lang="en-TW" sz="1050" dirty="0">
                <a:solidFill>
                  <a:schemeClr val="bg1"/>
                </a:solidFill>
              </a:rPr>
              <a:t>Correctness</a:t>
            </a:r>
          </a:p>
        </p:txBody>
      </p:sp>
      <p:sp>
        <p:nvSpPr>
          <p:cNvPr id="2" name="Slide Number Placeholder 1">
            <a:extLst>
              <a:ext uri="{FF2B5EF4-FFF2-40B4-BE49-F238E27FC236}">
                <a16:creationId xmlns:a16="http://schemas.microsoft.com/office/drawing/2014/main" id="{2E321617-4D4E-6449-ADB0-B553033949D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66</a:t>
            </a:fld>
            <a:endParaRPr lang="en"/>
          </a:p>
        </p:txBody>
      </p:sp>
    </p:spTree>
    <p:extLst>
      <p:ext uri="{BB962C8B-B14F-4D97-AF65-F5344CB8AC3E}">
        <p14:creationId xmlns:p14="http://schemas.microsoft.com/office/powerpoint/2010/main" val="187948814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970C8AAA-1DA8-2240-8296-3E11DC75E86A}"/>
              </a:ext>
            </a:extLst>
          </p:cNvPr>
          <p:cNvGrpSpPr/>
          <p:nvPr/>
        </p:nvGrpSpPr>
        <p:grpSpPr>
          <a:xfrm>
            <a:off x="433253" y="1524809"/>
            <a:ext cx="3532322" cy="1999034"/>
            <a:chOff x="577671" y="2033078"/>
            <a:chExt cx="4709762" cy="2665379"/>
          </a:xfrm>
        </p:grpSpPr>
        <p:sp>
          <p:nvSpPr>
            <p:cNvPr id="2" name="Oval 1">
              <a:extLst>
                <a:ext uri="{FF2B5EF4-FFF2-40B4-BE49-F238E27FC236}">
                  <a16:creationId xmlns:a16="http://schemas.microsoft.com/office/drawing/2014/main" id="{99017F62-F33E-F642-90EF-AB5C950D74AC}"/>
                </a:ext>
              </a:extLst>
            </p:cNvPr>
            <p:cNvSpPr/>
            <p:nvPr/>
          </p:nvSpPr>
          <p:spPr>
            <a:xfrm>
              <a:off x="577671" y="2033078"/>
              <a:ext cx="2752928" cy="2665379"/>
            </a:xfrm>
            <a:prstGeom prst="ellipse">
              <a:avLst/>
            </a:prstGeom>
            <a:solidFill>
              <a:srgbClr val="FF618C">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TW" sz="1050" dirty="0">
                  <a:solidFill>
                    <a:srgbClr val="FFFFFF"/>
                  </a:solidFill>
                </a:rPr>
                <a:t>Technology</a:t>
              </a:r>
            </a:p>
          </p:txBody>
        </p:sp>
        <p:sp>
          <p:nvSpPr>
            <p:cNvPr id="7" name="Oval 6">
              <a:extLst>
                <a:ext uri="{FF2B5EF4-FFF2-40B4-BE49-F238E27FC236}">
                  <a16:creationId xmlns:a16="http://schemas.microsoft.com/office/drawing/2014/main" id="{B07B9197-4F2C-8045-8AFC-6A69A45B26D9}"/>
                </a:ext>
              </a:extLst>
            </p:cNvPr>
            <p:cNvSpPr/>
            <p:nvPr/>
          </p:nvSpPr>
          <p:spPr>
            <a:xfrm>
              <a:off x="2534505" y="2033078"/>
              <a:ext cx="2752928" cy="2665379"/>
            </a:xfrm>
            <a:prstGeom prst="ellipse">
              <a:avLst/>
            </a:prstGeom>
            <a:solidFill>
              <a:schemeClr val="accent1">
                <a:lumMod val="60000"/>
                <a:lumOff val="4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TW" sz="1050" dirty="0">
                  <a:solidFill>
                    <a:srgbClr val="FFFFFF"/>
                  </a:solidFill>
                </a:rPr>
                <a:t>Society</a:t>
              </a:r>
            </a:p>
          </p:txBody>
        </p:sp>
        <p:sp>
          <p:nvSpPr>
            <p:cNvPr id="3" name="TextBox 2">
              <a:extLst>
                <a:ext uri="{FF2B5EF4-FFF2-40B4-BE49-F238E27FC236}">
                  <a16:creationId xmlns:a16="http://schemas.microsoft.com/office/drawing/2014/main" id="{F7683E01-29E9-4B41-B528-6793C73DFCC3}"/>
                </a:ext>
              </a:extLst>
            </p:cNvPr>
            <p:cNvSpPr txBox="1"/>
            <p:nvPr/>
          </p:nvSpPr>
          <p:spPr>
            <a:xfrm>
              <a:off x="2474728" y="3181103"/>
              <a:ext cx="895972" cy="338555"/>
            </a:xfrm>
            <a:prstGeom prst="rect">
              <a:avLst/>
            </a:prstGeom>
            <a:noFill/>
          </p:spPr>
          <p:txBody>
            <a:bodyPr wrap="none" rtlCol="0">
              <a:spAutoFit/>
            </a:bodyPr>
            <a:lstStyle/>
            <a:p>
              <a:r>
                <a:rPr lang="en-TW" sz="1050" dirty="0">
                  <a:solidFill>
                    <a:srgbClr val="FF0000"/>
                  </a:solidFill>
                </a:rPr>
                <a:t>Security</a:t>
              </a:r>
            </a:p>
          </p:txBody>
        </p:sp>
      </p:grpSp>
      <p:grpSp>
        <p:nvGrpSpPr>
          <p:cNvPr id="17" name="Group 16">
            <a:extLst>
              <a:ext uri="{FF2B5EF4-FFF2-40B4-BE49-F238E27FC236}">
                <a16:creationId xmlns:a16="http://schemas.microsoft.com/office/drawing/2014/main" id="{59EECF3F-ABD3-C44C-83FE-AF9108B82ED1}"/>
              </a:ext>
            </a:extLst>
          </p:cNvPr>
          <p:cNvGrpSpPr/>
          <p:nvPr/>
        </p:nvGrpSpPr>
        <p:grpSpPr>
          <a:xfrm>
            <a:off x="5284150" y="1572233"/>
            <a:ext cx="2700241" cy="1999035"/>
            <a:chOff x="6749080" y="2033078"/>
            <a:chExt cx="3600322" cy="2665380"/>
          </a:xfrm>
        </p:grpSpPr>
        <p:sp>
          <p:nvSpPr>
            <p:cNvPr id="11" name="Oval 10">
              <a:extLst>
                <a:ext uri="{FF2B5EF4-FFF2-40B4-BE49-F238E27FC236}">
                  <a16:creationId xmlns:a16="http://schemas.microsoft.com/office/drawing/2014/main" id="{2C267281-7828-1941-90C5-2563E2C44D03}"/>
                </a:ext>
              </a:extLst>
            </p:cNvPr>
            <p:cNvSpPr/>
            <p:nvPr/>
          </p:nvSpPr>
          <p:spPr>
            <a:xfrm>
              <a:off x="6838369" y="2033079"/>
              <a:ext cx="2752928" cy="2665379"/>
            </a:xfrm>
            <a:prstGeom prst="ellipse">
              <a:avLst/>
            </a:prstGeom>
            <a:solidFill>
              <a:srgbClr val="FF618C">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TW" sz="1050" dirty="0"/>
            </a:p>
          </p:txBody>
        </p:sp>
        <p:sp>
          <p:nvSpPr>
            <p:cNvPr id="12" name="Oval 11">
              <a:extLst>
                <a:ext uri="{FF2B5EF4-FFF2-40B4-BE49-F238E27FC236}">
                  <a16:creationId xmlns:a16="http://schemas.microsoft.com/office/drawing/2014/main" id="{3CBA75F1-8655-C048-AB25-6F3423FE318D}"/>
                </a:ext>
              </a:extLst>
            </p:cNvPr>
            <p:cNvSpPr/>
            <p:nvPr/>
          </p:nvSpPr>
          <p:spPr>
            <a:xfrm>
              <a:off x="7535451" y="2033078"/>
              <a:ext cx="2752928" cy="2665379"/>
            </a:xfrm>
            <a:prstGeom prst="ellipse">
              <a:avLst/>
            </a:prstGeom>
            <a:solidFill>
              <a:schemeClr val="accent1">
                <a:lumMod val="60000"/>
                <a:lumOff val="4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TW" sz="1050" dirty="0"/>
            </a:p>
          </p:txBody>
        </p:sp>
        <p:sp>
          <p:nvSpPr>
            <p:cNvPr id="13" name="TextBox 12">
              <a:extLst>
                <a:ext uri="{FF2B5EF4-FFF2-40B4-BE49-F238E27FC236}">
                  <a16:creationId xmlns:a16="http://schemas.microsoft.com/office/drawing/2014/main" id="{5B0FCD2D-8C9E-3848-8C9D-ED37BBB699F7}"/>
                </a:ext>
              </a:extLst>
            </p:cNvPr>
            <p:cNvSpPr txBox="1"/>
            <p:nvPr/>
          </p:nvSpPr>
          <p:spPr>
            <a:xfrm>
              <a:off x="8081337" y="3181101"/>
              <a:ext cx="895972" cy="338555"/>
            </a:xfrm>
            <a:prstGeom prst="rect">
              <a:avLst/>
            </a:prstGeom>
            <a:noFill/>
          </p:spPr>
          <p:txBody>
            <a:bodyPr wrap="none" rtlCol="0">
              <a:spAutoFit/>
            </a:bodyPr>
            <a:lstStyle/>
            <a:p>
              <a:r>
                <a:rPr lang="en-TW" sz="1050" dirty="0">
                  <a:solidFill>
                    <a:srgbClr val="FF0000"/>
                  </a:solidFill>
                </a:rPr>
                <a:t>Security</a:t>
              </a:r>
            </a:p>
          </p:txBody>
        </p:sp>
        <p:sp>
          <p:nvSpPr>
            <p:cNvPr id="15" name="TextBox 14">
              <a:extLst>
                <a:ext uri="{FF2B5EF4-FFF2-40B4-BE49-F238E27FC236}">
                  <a16:creationId xmlns:a16="http://schemas.microsoft.com/office/drawing/2014/main" id="{0A71BAC2-331D-4646-AC83-C1E99FC39F87}"/>
                </a:ext>
              </a:extLst>
            </p:cNvPr>
            <p:cNvSpPr txBox="1"/>
            <p:nvPr/>
          </p:nvSpPr>
          <p:spPr>
            <a:xfrm>
              <a:off x="9513275" y="3181102"/>
              <a:ext cx="836127" cy="338555"/>
            </a:xfrm>
            <a:prstGeom prst="rect">
              <a:avLst/>
            </a:prstGeom>
            <a:noFill/>
          </p:spPr>
          <p:txBody>
            <a:bodyPr wrap="none" rtlCol="0">
              <a:spAutoFit/>
            </a:bodyPr>
            <a:lstStyle/>
            <a:p>
              <a:r>
                <a:rPr lang="en-TW" sz="1050" dirty="0">
                  <a:solidFill>
                    <a:srgbClr val="FFFFFF"/>
                  </a:solidFill>
                </a:rPr>
                <a:t>Society</a:t>
              </a:r>
            </a:p>
          </p:txBody>
        </p:sp>
        <p:sp>
          <p:nvSpPr>
            <p:cNvPr id="16" name="TextBox 15">
              <a:extLst>
                <a:ext uri="{FF2B5EF4-FFF2-40B4-BE49-F238E27FC236}">
                  <a16:creationId xmlns:a16="http://schemas.microsoft.com/office/drawing/2014/main" id="{C0685A12-7387-B740-A86F-8CCA69F11BE4}"/>
                </a:ext>
              </a:extLst>
            </p:cNvPr>
            <p:cNvSpPr txBox="1"/>
            <p:nvPr/>
          </p:nvSpPr>
          <p:spPr>
            <a:xfrm>
              <a:off x="6749080" y="3181101"/>
              <a:ext cx="1178100" cy="338555"/>
            </a:xfrm>
            <a:prstGeom prst="rect">
              <a:avLst/>
            </a:prstGeom>
            <a:noFill/>
          </p:spPr>
          <p:txBody>
            <a:bodyPr wrap="none" rtlCol="0">
              <a:spAutoFit/>
            </a:bodyPr>
            <a:lstStyle/>
            <a:p>
              <a:r>
                <a:rPr lang="en-TW" sz="1050" dirty="0">
                  <a:solidFill>
                    <a:srgbClr val="FFFFFF"/>
                  </a:solidFill>
                </a:rPr>
                <a:t>Technology</a:t>
              </a:r>
            </a:p>
          </p:txBody>
        </p:sp>
      </p:grpSp>
      <p:sp>
        <p:nvSpPr>
          <p:cNvPr id="18" name="TextBox 17">
            <a:extLst>
              <a:ext uri="{FF2B5EF4-FFF2-40B4-BE49-F238E27FC236}">
                <a16:creationId xmlns:a16="http://schemas.microsoft.com/office/drawing/2014/main" id="{488E0391-0CA6-7F4A-B71D-3B3BE0C99445}"/>
              </a:ext>
            </a:extLst>
          </p:cNvPr>
          <p:cNvSpPr txBox="1"/>
          <p:nvPr/>
        </p:nvSpPr>
        <p:spPr>
          <a:xfrm>
            <a:off x="1216690" y="4432283"/>
            <a:ext cx="7013458" cy="415498"/>
          </a:xfrm>
          <a:prstGeom prst="rect">
            <a:avLst/>
          </a:prstGeom>
          <a:noFill/>
        </p:spPr>
        <p:txBody>
          <a:bodyPr wrap="none" rtlCol="0">
            <a:spAutoFit/>
          </a:bodyPr>
          <a:lstStyle/>
          <a:p>
            <a:pPr algn="ctr"/>
            <a:r>
              <a:rPr lang="en-TW" sz="1050" dirty="0"/>
              <a:t>Modified from Figure 1-1 and 1-2 of Agile Application Security: Enabling Security in a Continuous Deliver Pipeline, </a:t>
            </a:r>
          </a:p>
          <a:p>
            <a:pPr algn="ctr"/>
            <a:r>
              <a:rPr lang="en-TW" sz="1050" dirty="0"/>
              <a:t>by Laura Bell, Michael Brunton-Spall, Rich Smith &amp; Jim Bird</a:t>
            </a:r>
            <a:r>
              <a:rPr lang="en-US" sz="1050" dirty="0"/>
              <a:t>, O’Reilly Media, 2017 </a:t>
            </a:r>
            <a:endParaRPr lang="en-TW" sz="1050" dirty="0"/>
          </a:p>
        </p:txBody>
      </p:sp>
      <p:sp>
        <p:nvSpPr>
          <p:cNvPr id="19" name="Right Arrow 18">
            <a:extLst>
              <a:ext uri="{FF2B5EF4-FFF2-40B4-BE49-F238E27FC236}">
                <a16:creationId xmlns:a16="http://schemas.microsoft.com/office/drawing/2014/main" id="{30E9C8EC-51E4-3244-852E-BD4F18DA3C5E}"/>
              </a:ext>
            </a:extLst>
          </p:cNvPr>
          <p:cNvSpPr/>
          <p:nvPr/>
        </p:nvSpPr>
        <p:spPr>
          <a:xfrm>
            <a:off x="3566429" y="1397235"/>
            <a:ext cx="2313981" cy="4448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050" dirty="0">
                <a:solidFill>
                  <a:schemeClr val="bg1"/>
                </a:solidFill>
              </a:rPr>
              <a:t>Technology Integration</a:t>
            </a:r>
          </a:p>
        </p:txBody>
      </p:sp>
      <p:sp>
        <p:nvSpPr>
          <p:cNvPr id="21" name="Right Arrow 20">
            <a:extLst>
              <a:ext uri="{FF2B5EF4-FFF2-40B4-BE49-F238E27FC236}">
                <a16:creationId xmlns:a16="http://schemas.microsoft.com/office/drawing/2014/main" id="{EDA3BE41-E543-A84F-AB95-961575554C60}"/>
              </a:ext>
            </a:extLst>
          </p:cNvPr>
          <p:cNvSpPr/>
          <p:nvPr/>
        </p:nvSpPr>
        <p:spPr>
          <a:xfrm flipH="1">
            <a:off x="3436282" y="3242913"/>
            <a:ext cx="2313981" cy="4448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TW" sz="1050" dirty="0">
                <a:solidFill>
                  <a:srgbClr val="FF0000"/>
                </a:solidFill>
              </a:rPr>
              <a:t>Technology Isolation</a:t>
            </a:r>
          </a:p>
        </p:txBody>
      </p:sp>
      <p:sp>
        <p:nvSpPr>
          <p:cNvPr id="20" name="Spacetime properties of Consciousness">
            <a:extLst>
              <a:ext uri="{FF2B5EF4-FFF2-40B4-BE49-F238E27FC236}">
                <a16:creationId xmlns:a16="http://schemas.microsoft.com/office/drawing/2014/main" id="{FFC10CB0-F383-2943-9B83-632D260B4EDE}"/>
              </a:ext>
            </a:extLst>
          </p:cNvPr>
          <p:cNvSpPr txBox="1">
            <a:spLocks noGrp="1"/>
          </p:cNvSpPr>
          <p:nvPr>
            <p:ph type="title"/>
          </p:nvPr>
        </p:nvSpPr>
        <p:spPr>
          <a:xfrm>
            <a:off x="1986121" y="283022"/>
            <a:ext cx="5214301" cy="946201"/>
          </a:xfrm>
          <a:prstGeom prst="rect">
            <a:avLst/>
          </a:prstGeom>
        </p:spPr>
        <p:txBody>
          <a:bodyPr>
            <a:noAutofit/>
          </a:bodyPr>
          <a:lstStyle/>
          <a:p>
            <a:pPr algn="ctr"/>
            <a:r>
              <a:rPr lang="en-US" sz="3200" dirty="0"/>
              <a:t>Iteratively Fixing Security Problems</a:t>
            </a:r>
            <a:endParaRPr sz="3200" dirty="0"/>
          </a:p>
        </p:txBody>
      </p:sp>
      <p:sp>
        <p:nvSpPr>
          <p:cNvPr id="5" name="Slide Number Placeholder 4">
            <a:extLst>
              <a:ext uri="{FF2B5EF4-FFF2-40B4-BE49-F238E27FC236}">
                <a16:creationId xmlns:a16="http://schemas.microsoft.com/office/drawing/2014/main" id="{229643C1-AE60-E745-81A0-4D794038BB3B}"/>
              </a:ext>
            </a:extLst>
          </p:cNvPr>
          <p:cNvSpPr>
            <a:spLocks noGrp="1"/>
          </p:cNvSpPr>
          <p:nvPr>
            <p:ph type="sldNum" sz="quarter" idx="2"/>
          </p:nvPr>
        </p:nvSpPr>
        <p:spPr/>
        <p:txBody>
          <a:bodyPr/>
          <a:lstStyle/>
          <a:p>
            <a:fld id="{86CB4B4D-7CA3-9044-876B-883B54F8677D}" type="slidenum">
              <a:rPr lang="en-TW" smtClean="0"/>
              <a:t>67</a:t>
            </a:fld>
            <a:endParaRPr lang="en-TW"/>
          </a:p>
        </p:txBody>
      </p:sp>
    </p:spTree>
    <p:extLst>
      <p:ext uri="{BB962C8B-B14F-4D97-AF65-F5344CB8AC3E}">
        <p14:creationId xmlns:p14="http://schemas.microsoft.com/office/powerpoint/2010/main" val="17964740"/>
      </p:ext>
    </p:extLst>
  </p:cSld>
  <p:clrMapOvr>
    <a:masterClrMapping/>
  </p:clrMapOvr>
  <p:transition spd="me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r>
              <a:rPr lang="en-US" dirty="0"/>
              <a:t>The Version Control, Built, Test, Stage, Deploy are</a:t>
            </a:r>
            <a:br>
              <a:rPr lang="en-US" dirty="0"/>
            </a:br>
            <a:r>
              <a:rPr lang="en-US" dirty="0"/>
              <a:t>Conducted by Human Instructions</a:t>
            </a:r>
            <a:endParaRPr dirty="0"/>
          </a:p>
        </p:txBody>
      </p:sp>
      <p:sp>
        <p:nvSpPr>
          <p:cNvPr id="5" name="TextBox 4">
            <a:extLst>
              <a:ext uri="{FF2B5EF4-FFF2-40B4-BE49-F238E27FC236}">
                <a16:creationId xmlns:a16="http://schemas.microsoft.com/office/drawing/2014/main" id="{EB4D3CF0-3888-584F-8C0D-FC965BFC85CC}"/>
              </a:ext>
            </a:extLst>
          </p:cNvPr>
          <p:cNvSpPr txBox="1"/>
          <p:nvPr/>
        </p:nvSpPr>
        <p:spPr>
          <a:xfrm>
            <a:off x="1655637" y="4912059"/>
            <a:ext cx="5832725" cy="161583"/>
          </a:xfrm>
          <a:prstGeom prst="rect">
            <a:avLst/>
          </a:prstGeom>
          <a:solidFill>
            <a:srgbClr val="E1E1E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sz="1050" dirty="0">
                <a:solidFill>
                  <a:schemeClr val="bg1"/>
                </a:solidFill>
              </a:rPr>
              <a:t>Image courtesy: </a:t>
            </a:r>
            <a:r>
              <a:rPr lang="en-US" sz="1050" dirty="0">
                <a:solidFill>
                  <a:schemeClr val="bg1"/>
                </a:solidFill>
                <a:hlinkClick r:id="rId2"/>
              </a:rPr>
              <a:t>Learn How to Set Up a CI/CD Pipeline From Scratch </a:t>
            </a:r>
            <a:r>
              <a:rPr lang="en-US" sz="1050" dirty="0">
                <a:solidFill>
                  <a:schemeClr val="bg1"/>
                </a:solidFill>
              </a:rPr>
              <a:t>on </a:t>
            </a:r>
            <a:r>
              <a:rPr lang="en-US" sz="1050" dirty="0">
                <a:solidFill>
                  <a:schemeClr val="bg1"/>
                </a:solidFill>
                <a:hlinkClick r:id="rId3"/>
              </a:rPr>
              <a:t>DevOps Zone</a:t>
            </a:r>
            <a:endParaRPr kumimoji="0" lang="en-TW" sz="1050" b="0" i="0" u="none" strike="noStrike" cap="none" spc="0" normalizeH="0" baseline="0" dirty="0">
              <a:ln>
                <a:noFill/>
              </a:ln>
              <a:solidFill>
                <a:schemeClr val="bg1"/>
              </a:solidFill>
              <a:effectLst/>
              <a:uFillTx/>
              <a:sym typeface="Arial"/>
            </a:endParaRPr>
          </a:p>
        </p:txBody>
      </p:sp>
      <p:pic>
        <p:nvPicPr>
          <p:cNvPr id="2050" name="Picture 2">
            <a:hlinkClick r:id="rId2"/>
            <a:extLst>
              <a:ext uri="{FF2B5EF4-FFF2-40B4-BE49-F238E27FC236}">
                <a16:creationId xmlns:a16="http://schemas.microsoft.com/office/drawing/2014/main" id="{8289174B-D66F-354C-97B0-CC3B0A1C3B9D}"/>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2468735" y="1290697"/>
            <a:ext cx="4678674" cy="110956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hlinkClick r:id="rId2"/>
            <a:extLst>
              <a:ext uri="{FF2B5EF4-FFF2-40B4-BE49-F238E27FC236}">
                <a16:creationId xmlns:a16="http://schemas.microsoft.com/office/drawing/2014/main" id="{6C725AB7-263C-A744-A789-9960290D64D4}"/>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2468735" y="3663277"/>
            <a:ext cx="4678680" cy="1109561"/>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hlinkClick r:id="rId2"/>
            <a:extLst>
              <a:ext uri="{FF2B5EF4-FFF2-40B4-BE49-F238E27FC236}">
                <a16:creationId xmlns:a16="http://schemas.microsoft.com/office/drawing/2014/main" id="{A4A3F1DF-4B8A-3442-8E6D-0B1144F08307}"/>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2468735" y="2476987"/>
            <a:ext cx="4678674" cy="110956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0BEEBB3E-5974-CA47-8860-F335F6CCA656}"/>
              </a:ext>
            </a:extLst>
          </p:cNvPr>
          <p:cNvSpPr txBox="1"/>
          <p:nvPr/>
        </p:nvSpPr>
        <p:spPr>
          <a:xfrm>
            <a:off x="6377416" y="2122322"/>
            <a:ext cx="2516715"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AAFFEE"/>
                </a:solidFill>
                <a:effectLst/>
                <a:uFillTx/>
                <a:latin typeface="+mj-lt"/>
                <a:ea typeface="+mj-ea"/>
                <a:cs typeface="+mj-cs"/>
                <a:sym typeface="Arial"/>
              </a:rPr>
              <a:t>Think of a multi-staged snake…</a:t>
            </a:r>
          </a:p>
        </p:txBody>
      </p:sp>
      <p:sp>
        <p:nvSpPr>
          <p:cNvPr id="4" name="Slide Number Placeholder 3">
            <a:extLst>
              <a:ext uri="{FF2B5EF4-FFF2-40B4-BE49-F238E27FC236}">
                <a16:creationId xmlns:a16="http://schemas.microsoft.com/office/drawing/2014/main" id="{4F189EAA-DFB8-9645-B4BD-CD556E03A7A1}"/>
              </a:ext>
            </a:extLst>
          </p:cNvPr>
          <p:cNvSpPr>
            <a:spLocks noGrp="1"/>
          </p:cNvSpPr>
          <p:nvPr>
            <p:ph type="sldNum" sz="quarter" idx="2"/>
          </p:nvPr>
        </p:nvSpPr>
        <p:spPr/>
        <p:txBody>
          <a:bodyPr/>
          <a:lstStyle/>
          <a:p>
            <a:fld id="{86CB4B4D-7CA3-9044-876B-883B54F8677D}" type="slidenum">
              <a:rPr lang="en-TW" smtClean="0"/>
              <a:t>68</a:t>
            </a:fld>
            <a:endParaRPr lang="en-TW"/>
          </a:p>
        </p:txBody>
      </p:sp>
    </p:spTree>
    <p:extLst>
      <p:ext uri="{BB962C8B-B14F-4D97-AF65-F5344CB8AC3E}">
        <p14:creationId xmlns:p14="http://schemas.microsoft.com/office/powerpoint/2010/main" val="523055537"/>
      </p:ext>
    </p:extLst>
  </p:cSld>
  <p:clrMapOvr>
    <a:masterClrMapping/>
  </p:clrMapOvr>
  <p:transition spd="me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970C8AAA-1DA8-2240-8296-3E11DC75E86A}"/>
              </a:ext>
            </a:extLst>
          </p:cNvPr>
          <p:cNvGrpSpPr/>
          <p:nvPr/>
        </p:nvGrpSpPr>
        <p:grpSpPr>
          <a:xfrm>
            <a:off x="2566427" y="1369440"/>
            <a:ext cx="3532322" cy="1999034"/>
            <a:chOff x="577671" y="2033078"/>
            <a:chExt cx="4709762" cy="2665379"/>
          </a:xfrm>
        </p:grpSpPr>
        <p:sp>
          <p:nvSpPr>
            <p:cNvPr id="2" name="Oval 1">
              <a:extLst>
                <a:ext uri="{FF2B5EF4-FFF2-40B4-BE49-F238E27FC236}">
                  <a16:creationId xmlns:a16="http://schemas.microsoft.com/office/drawing/2014/main" id="{99017F62-F33E-F642-90EF-AB5C950D74AC}"/>
                </a:ext>
              </a:extLst>
            </p:cNvPr>
            <p:cNvSpPr/>
            <p:nvPr/>
          </p:nvSpPr>
          <p:spPr>
            <a:xfrm>
              <a:off x="577671" y="2033078"/>
              <a:ext cx="2752928" cy="2665379"/>
            </a:xfrm>
            <a:prstGeom prst="ellipse">
              <a:avLst/>
            </a:prstGeom>
            <a:solidFill>
              <a:srgbClr val="FF618C">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050" dirty="0"/>
                <a:t>Liveness</a:t>
              </a:r>
            </a:p>
          </p:txBody>
        </p:sp>
        <p:sp>
          <p:nvSpPr>
            <p:cNvPr id="7" name="Oval 6">
              <a:extLst>
                <a:ext uri="{FF2B5EF4-FFF2-40B4-BE49-F238E27FC236}">
                  <a16:creationId xmlns:a16="http://schemas.microsoft.com/office/drawing/2014/main" id="{B07B9197-4F2C-8045-8AFC-6A69A45B26D9}"/>
                </a:ext>
              </a:extLst>
            </p:cNvPr>
            <p:cNvSpPr/>
            <p:nvPr/>
          </p:nvSpPr>
          <p:spPr>
            <a:xfrm>
              <a:off x="2534505" y="2033078"/>
              <a:ext cx="2752928" cy="2665379"/>
            </a:xfrm>
            <a:prstGeom prst="ellipse">
              <a:avLst/>
            </a:prstGeom>
            <a:solidFill>
              <a:schemeClr val="accent1">
                <a:lumMod val="60000"/>
                <a:lumOff val="4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050" dirty="0"/>
                <a:t>Safety</a:t>
              </a:r>
            </a:p>
          </p:txBody>
        </p:sp>
        <p:sp>
          <p:nvSpPr>
            <p:cNvPr id="3" name="TextBox 2">
              <a:extLst>
                <a:ext uri="{FF2B5EF4-FFF2-40B4-BE49-F238E27FC236}">
                  <a16:creationId xmlns:a16="http://schemas.microsoft.com/office/drawing/2014/main" id="{F7683E01-29E9-4B41-B528-6793C73DFCC3}"/>
                </a:ext>
              </a:extLst>
            </p:cNvPr>
            <p:cNvSpPr txBox="1"/>
            <p:nvPr/>
          </p:nvSpPr>
          <p:spPr>
            <a:xfrm>
              <a:off x="2239949" y="2822757"/>
              <a:ext cx="1216572" cy="338555"/>
            </a:xfrm>
            <a:prstGeom prst="rect">
              <a:avLst/>
            </a:prstGeom>
            <a:noFill/>
          </p:spPr>
          <p:txBody>
            <a:bodyPr wrap="none" rtlCol="0">
              <a:spAutoFit/>
            </a:bodyPr>
            <a:lstStyle/>
            <a:p>
              <a:r>
                <a:rPr lang="en-TW" sz="1050" dirty="0">
                  <a:solidFill>
                    <a:schemeClr val="bg1"/>
                  </a:solidFill>
                </a:rPr>
                <a:t>Correctness</a:t>
              </a:r>
            </a:p>
          </p:txBody>
        </p:sp>
      </p:grpSp>
      <p:sp>
        <p:nvSpPr>
          <p:cNvPr id="18" name="TextBox 17">
            <a:extLst>
              <a:ext uri="{FF2B5EF4-FFF2-40B4-BE49-F238E27FC236}">
                <a16:creationId xmlns:a16="http://schemas.microsoft.com/office/drawing/2014/main" id="{488E0391-0CA6-7F4A-B71D-3B3BE0C99445}"/>
              </a:ext>
            </a:extLst>
          </p:cNvPr>
          <p:cNvSpPr txBox="1"/>
          <p:nvPr/>
        </p:nvSpPr>
        <p:spPr>
          <a:xfrm>
            <a:off x="2771102" y="3449096"/>
            <a:ext cx="3122971" cy="1061829"/>
          </a:xfrm>
          <a:prstGeom prst="rect">
            <a:avLst/>
          </a:prstGeom>
          <a:noFill/>
        </p:spPr>
        <p:txBody>
          <a:bodyPr wrap="none" rtlCol="0">
            <a:spAutoFit/>
          </a:bodyPr>
          <a:lstStyle/>
          <a:p>
            <a:pPr algn="ctr"/>
            <a:r>
              <a:rPr lang="en-TW" sz="1050" dirty="0">
                <a:solidFill>
                  <a:srgbClr val="FFFFFF"/>
                </a:solidFill>
              </a:rPr>
              <a:t>The Theoretical Definition of System Correctness</a:t>
            </a:r>
          </a:p>
          <a:p>
            <a:pPr algn="ctr"/>
            <a:endParaRPr lang="en-TW" sz="1050" dirty="0">
              <a:solidFill>
                <a:srgbClr val="FFFFFF"/>
              </a:solidFill>
            </a:endParaRPr>
          </a:p>
          <a:p>
            <a:pPr algn="ctr"/>
            <a:r>
              <a:rPr lang="en-TW" sz="1050" dirty="0">
                <a:solidFill>
                  <a:srgbClr val="FFFFFF"/>
                </a:solidFill>
              </a:rPr>
              <a:t>Correctness = Liveness ∧ Safety</a:t>
            </a:r>
          </a:p>
          <a:p>
            <a:pPr algn="ctr"/>
            <a:endParaRPr lang="en-TW" sz="1050" dirty="0">
              <a:solidFill>
                <a:srgbClr val="FFFFFF"/>
              </a:solidFill>
            </a:endParaRPr>
          </a:p>
          <a:p>
            <a:pPr algn="ctr"/>
            <a:r>
              <a:rPr lang="en-TW" sz="1050" dirty="0">
                <a:solidFill>
                  <a:srgbClr val="FFFFFF"/>
                </a:solidFill>
              </a:rPr>
              <a:t>Liveness: Something good eventually happens</a:t>
            </a:r>
          </a:p>
          <a:p>
            <a:pPr algn="ctr"/>
            <a:r>
              <a:rPr lang="en-TW" sz="1050" dirty="0">
                <a:solidFill>
                  <a:srgbClr val="FFFFFF"/>
                </a:solidFill>
              </a:rPr>
              <a:t>Safety: Nothing bad ever happens</a:t>
            </a:r>
          </a:p>
        </p:txBody>
      </p:sp>
      <p:sp>
        <p:nvSpPr>
          <p:cNvPr id="8" name="Spacetime properties of Consciousness">
            <a:extLst>
              <a:ext uri="{FF2B5EF4-FFF2-40B4-BE49-F238E27FC236}">
                <a16:creationId xmlns:a16="http://schemas.microsoft.com/office/drawing/2014/main" id="{6A6AA62F-4541-2F43-B9DC-A15EE13A41B4}"/>
              </a:ext>
            </a:extLst>
          </p:cNvPr>
          <p:cNvSpPr txBox="1">
            <a:spLocks noGrp="1"/>
          </p:cNvSpPr>
          <p:nvPr>
            <p:ph type="title"/>
          </p:nvPr>
        </p:nvSpPr>
        <p:spPr>
          <a:xfrm>
            <a:off x="1725436" y="710157"/>
            <a:ext cx="5214301" cy="578661"/>
          </a:xfrm>
          <a:prstGeom prst="rect">
            <a:avLst/>
          </a:prstGeom>
        </p:spPr>
        <p:txBody>
          <a:bodyPr>
            <a:normAutofit fontScale="90000"/>
          </a:bodyPr>
          <a:lstStyle/>
          <a:p>
            <a:pPr algn="ctr"/>
            <a:r>
              <a:rPr lang="en-US" sz="3200" dirty="0"/>
              <a:t>A compositional view of system correctness</a:t>
            </a:r>
            <a:endParaRPr sz="3200" dirty="0"/>
          </a:p>
        </p:txBody>
      </p:sp>
      <p:sp>
        <p:nvSpPr>
          <p:cNvPr id="5" name="Slide Number Placeholder 4">
            <a:extLst>
              <a:ext uri="{FF2B5EF4-FFF2-40B4-BE49-F238E27FC236}">
                <a16:creationId xmlns:a16="http://schemas.microsoft.com/office/drawing/2014/main" id="{02A2AB4A-3157-B644-9DD0-302230D2453D}"/>
              </a:ext>
            </a:extLst>
          </p:cNvPr>
          <p:cNvSpPr>
            <a:spLocks noGrp="1"/>
          </p:cNvSpPr>
          <p:nvPr>
            <p:ph type="sldNum" sz="quarter" idx="2"/>
          </p:nvPr>
        </p:nvSpPr>
        <p:spPr/>
        <p:txBody>
          <a:bodyPr/>
          <a:lstStyle/>
          <a:p>
            <a:fld id="{86CB4B4D-7CA3-9044-876B-883B54F8677D}" type="slidenum">
              <a:rPr lang="en-TW" smtClean="0"/>
              <a:t>69</a:t>
            </a:fld>
            <a:endParaRPr lang="en-TW"/>
          </a:p>
        </p:txBody>
      </p:sp>
    </p:spTree>
    <p:extLst>
      <p:ext uri="{BB962C8B-B14F-4D97-AF65-F5344CB8AC3E}">
        <p14:creationId xmlns:p14="http://schemas.microsoft.com/office/powerpoint/2010/main" val="2816836877"/>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24" name="Picture 6"/>
          <p:cNvPicPr>
            <a:picLocks noChangeAspect="1"/>
          </p:cNvPicPr>
          <p:nvPr/>
        </p:nvPicPr>
        <p:blipFill>
          <a:blip r:embed="rId2" cstate="print">
            <a:extLst>
              <a:ext uri="{28A0092B-C50C-407E-A947-70E740481C1C}">
                <a14:useLocalDpi xmlns:a14="http://schemas.microsoft.com/office/drawing/2010/main"/>
              </a:ext>
            </a:extLst>
          </a:blip>
          <a:srcRect/>
          <a:stretch>
            <a:fillRect/>
          </a:stretch>
        </p:blipFill>
        <p:spPr bwMode="auto">
          <a:xfrm>
            <a:off x="299711" y="857701"/>
            <a:ext cx="1136779" cy="132751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1925" name="TextBox 7"/>
          <p:cNvSpPr txBox="1">
            <a:spLocks noChangeArrowheads="1"/>
          </p:cNvSpPr>
          <p:nvPr/>
        </p:nvSpPr>
        <p:spPr bwMode="auto">
          <a:xfrm>
            <a:off x="334906" y="2202418"/>
            <a:ext cx="1101584"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ctr" eaLnBrk="1" fontAlgn="auto" hangingPunct="1">
              <a:spcBef>
                <a:spcPts val="0"/>
              </a:spcBef>
              <a:spcAft>
                <a:spcPts val="0"/>
              </a:spcAft>
            </a:pPr>
            <a:r>
              <a:rPr lang="en-US" altLang="zh-CN" sz="900" dirty="0">
                <a:solidFill>
                  <a:prstClr val="black"/>
                </a:solidFill>
              </a:rPr>
              <a:t>George Boole</a:t>
            </a:r>
          </a:p>
          <a:p>
            <a:pPr algn="ctr" eaLnBrk="1" fontAlgn="auto" hangingPunct="1">
              <a:spcBef>
                <a:spcPts val="0"/>
              </a:spcBef>
              <a:spcAft>
                <a:spcPts val="0"/>
              </a:spcAft>
            </a:pPr>
            <a:r>
              <a:rPr lang="en-US" altLang="zh-CN" sz="900" dirty="0">
                <a:solidFill>
                  <a:prstClr val="black"/>
                </a:solidFill>
              </a:rPr>
              <a:t>Boolean Algebra</a:t>
            </a:r>
          </a:p>
        </p:txBody>
      </p:sp>
      <p:sp>
        <p:nvSpPr>
          <p:cNvPr id="18" name="文本框 17"/>
          <p:cNvSpPr txBox="1"/>
          <p:nvPr/>
        </p:nvSpPr>
        <p:spPr>
          <a:xfrm>
            <a:off x="762000" y="302962"/>
            <a:ext cx="8382000" cy="461665"/>
          </a:xfrm>
          <a:prstGeom prst="rect">
            <a:avLst/>
          </a:prstGeom>
          <a:noFill/>
        </p:spPr>
        <p:txBody>
          <a:bodyPr wrap="square" rtlCol="0">
            <a:spAutoFit/>
          </a:bodyPr>
          <a:lstStyle/>
          <a:p>
            <a:pPr marL="0" lvl="1" indent="0" algn="ctr" eaLnBrk="1" fontAlgn="auto" hangingPunct="1">
              <a:spcBef>
                <a:spcPts val="0"/>
              </a:spcBef>
              <a:spcAft>
                <a:spcPts val="0"/>
              </a:spcAft>
            </a:pPr>
            <a:r>
              <a:rPr lang="en-US" altLang="zh-CN" sz="2400" dirty="0">
                <a:solidFill>
                  <a:prstClr val="black"/>
                </a:solidFill>
                <a:latin typeface="Arial" panose="020B0604020202020204" pitchFamily="34" charset="0"/>
                <a:ea typeface="等线" charset="-122"/>
              </a:rPr>
              <a:t>From </a:t>
            </a:r>
            <a:r>
              <a:rPr lang="en-US" altLang="zh-CN" sz="2400" u="sng" dirty="0">
                <a:solidFill>
                  <a:prstClr val="black"/>
                </a:solidFill>
                <a:latin typeface="Arial" panose="020B0604020202020204" pitchFamily="34" charset="0"/>
                <a:ea typeface="等线" charset="-122"/>
              </a:rPr>
              <a:t>Law of Thought</a:t>
            </a:r>
            <a:r>
              <a:rPr lang="en-US" altLang="zh-CN" sz="2400" dirty="0">
                <a:solidFill>
                  <a:prstClr val="black"/>
                </a:solidFill>
                <a:latin typeface="Arial" panose="020B0604020202020204" pitchFamily="34" charset="0"/>
                <a:ea typeface="等线" charset="-122"/>
              </a:rPr>
              <a:t> to </a:t>
            </a:r>
            <a:r>
              <a:rPr lang="en-US" altLang="zh-CN" sz="2400" u="sng" dirty="0">
                <a:solidFill>
                  <a:prstClr val="black"/>
                </a:solidFill>
                <a:latin typeface="Arial" panose="020B0604020202020204" pitchFamily="34" charset="0"/>
                <a:ea typeface="等线" charset="-122"/>
              </a:rPr>
              <a:t>Symbolic Analysis of Circuit</a:t>
            </a:r>
            <a:endParaRPr lang="zh-CN" altLang="en-US" sz="1350" u="sng" kern="0" dirty="0">
              <a:solidFill>
                <a:srgbClr val="3A3A3A"/>
              </a:solidFill>
              <a:latin typeface="黑体" panose="02010609060101010101" pitchFamily="49" charset="-122"/>
              <a:ea typeface="黑体" panose="02010609060101010101" pitchFamily="49" charset="-122"/>
            </a:endParaRPr>
          </a:p>
        </p:txBody>
      </p:sp>
      <p:pic>
        <p:nvPicPr>
          <p:cNvPr id="11265" name="Picture 1">
            <a:extLst>
              <a:ext uri="{FF2B5EF4-FFF2-40B4-BE49-F238E27FC236}">
                <a16:creationId xmlns:a16="http://schemas.microsoft.com/office/drawing/2014/main" id="{328C2DF7-FCF8-EA49-894A-94952D6D6D24}"/>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334906" y="2943541"/>
            <a:ext cx="1101584" cy="165072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E36C40DF-98C9-F54D-BC45-BC496E112DDF}"/>
              </a:ext>
            </a:extLst>
          </p:cNvPr>
          <p:cNvPicPr>
            <a:picLocks noChangeAspect="1"/>
          </p:cNvPicPr>
          <p:nvPr/>
        </p:nvPicPr>
        <p:blipFill>
          <a:blip r:embed="rId4"/>
          <a:stretch>
            <a:fillRect/>
          </a:stretch>
        </p:blipFill>
        <p:spPr>
          <a:xfrm>
            <a:off x="5700101" y="925846"/>
            <a:ext cx="2770278" cy="4144624"/>
          </a:xfrm>
          <a:prstGeom prst="rect">
            <a:avLst/>
          </a:prstGeom>
        </p:spPr>
      </p:pic>
      <p:pic>
        <p:nvPicPr>
          <p:cNvPr id="4" name="Picture 3">
            <a:extLst>
              <a:ext uri="{FF2B5EF4-FFF2-40B4-BE49-F238E27FC236}">
                <a16:creationId xmlns:a16="http://schemas.microsoft.com/office/drawing/2014/main" id="{0AFCCE6B-DCF7-3C40-B9DD-DD22DC195231}"/>
              </a:ext>
            </a:extLst>
          </p:cNvPr>
          <p:cNvPicPr>
            <a:picLocks noChangeAspect="1"/>
          </p:cNvPicPr>
          <p:nvPr/>
        </p:nvPicPr>
        <p:blipFill>
          <a:blip r:embed="rId5"/>
          <a:stretch>
            <a:fillRect/>
          </a:stretch>
        </p:blipFill>
        <p:spPr>
          <a:xfrm>
            <a:off x="1896714" y="925846"/>
            <a:ext cx="2770278" cy="4090600"/>
          </a:xfrm>
          <a:prstGeom prst="rect">
            <a:avLst/>
          </a:prstGeom>
          <a:ln>
            <a:solidFill>
              <a:schemeClr val="tx1"/>
            </a:solidFill>
          </a:ln>
        </p:spPr>
      </p:pic>
      <p:sp>
        <p:nvSpPr>
          <p:cNvPr id="5" name="Slide Number Placeholder 4">
            <a:extLst>
              <a:ext uri="{FF2B5EF4-FFF2-40B4-BE49-F238E27FC236}">
                <a16:creationId xmlns:a16="http://schemas.microsoft.com/office/drawing/2014/main" id="{61983BB1-9C67-D44D-9C6E-8CC31C03C88F}"/>
              </a:ext>
            </a:extLst>
          </p:cNvPr>
          <p:cNvSpPr>
            <a:spLocks noGrp="1"/>
          </p:cNvSpPr>
          <p:nvPr>
            <p:ph type="sldNum" sz="quarter" idx="12"/>
          </p:nvPr>
        </p:nvSpPr>
        <p:spPr/>
        <p:txBody>
          <a:bodyPr/>
          <a:lstStyle/>
          <a:p>
            <a:fld id="{713C7D3C-22D2-7449-8935-5F36E8921380}" type="slidenum">
              <a:rPr lang="en-US" smtClean="0"/>
              <a:pPr/>
              <a:t>7</a:t>
            </a:fld>
            <a:endParaRPr lang="en-US" dirty="0"/>
          </a:p>
        </p:txBody>
      </p:sp>
    </p:spTree>
    <p:extLst>
      <p:ext uri="{BB962C8B-B14F-4D97-AF65-F5344CB8AC3E}">
        <p14:creationId xmlns:p14="http://schemas.microsoft.com/office/powerpoint/2010/main" val="188099163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r>
              <a:rPr lang="en-US" dirty="0"/>
              <a:t>The Commit-Built-Test-Stage-Deploy are</a:t>
            </a:r>
            <a:br>
              <a:rPr lang="en-US" dirty="0"/>
            </a:br>
            <a:r>
              <a:rPr lang="en-US" dirty="0"/>
              <a:t>Fully Automated</a:t>
            </a:r>
            <a:endParaRPr dirty="0"/>
          </a:p>
        </p:txBody>
      </p:sp>
      <p:sp>
        <p:nvSpPr>
          <p:cNvPr id="5" name="TextBox 4">
            <a:extLst>
              <a:ext uri="{FF2B5EF4-FFF2-40B4-BE49-F238E27FC236}">
                <a16:creationId xmlns:a16="http://schemas.microsoft.com/office/drawing/2014/main" id="{EB4D3CF0-3888-584F-8C0D-FC965BFC85CC}"/>
              </a:ext>
            </a:extLst>
          </p:cNvPr>
          <p:cNvSpPr txBox="1"/>
          <p:nvPr/>
        </p:nvSpPr>
        <p:spPr>
          <a:xfrm>
            <a:off x="1655637" y="4912059"/>
            <a:ext cx="5832725" cy="161583"/>
          </a:xfrm>
          <a:prstGeom prst="rect">
            <a:avLst/>
          </a:prstGeom>
          <a:solidFill>
            <a:srgbClr val="E1E1E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sz="1050" dirty="0">
                <a:solidFill>
                  <a:schemeClr val="bg1"/>
                </a:solidFill>
              </a:rPr>
              <a:t>Image courtesy: </a:t>
            </a:r>
            <a:r>
              <a:rPr lang="en-US" sz="1050" dirty="0">
                <a:solidFill>
                  <a:schemeClr val="bg1"/>
                </a:solidFill>
                <a:hlinkClick r:id="rId2"/>
              </a:rPr>
              <a:t>Learn How to Set Up a CI/CD Pipeline From Scratch </a:t>
            </a:r>
            <a:r>
              <a:rPr lang="en-US" sz="1050" dirty="0">
                <a:solidFill>
                  <a:schemeClr val="bg1"/>
                </a:solidFill>
              </a:rPr>
              <a:t>from </a:t>
            </a:r>
            <a:r>
              <a:rPr lang="en-US" sz="1050" dirty="0">
                <a:solidFill>
                  <a:schemeClr val="bg1"/>
                </a:solidFill>
                <a:hlinkClick r:id="rId3"/>
              </a:rPr>
              <a:t>DevOps Zone</a:t>
            </a:r>
            <a:endParaRPr kumimoji="0" lang="en-TW" sz="1050" b="0" i="0" u="none" strike="noStrike" cap="none" spc="0" normalizeH="0" baseline="0" dirty="0">
              <a:ln>
                <a:noFill/>
              </a:ln>
              <a:solidFill>
                <a:schemeClr val="bg1"/>
              </a:solidFill>
              <a:effectLst/>
              <a:uFillTx/>
              <a:sym typeface="Arial"/>
            </a:endParaRPr>
          </a:p>
        </p:txBody>
      </p:sp>
      <p:pic>
        <p:nvPicPr>
          <p:cNvPr id="1026" name="Picture 2">
            <a:hlinkClick r:id="rId2"/>
            <a:extLst>
              <a:ext uri="{FF2B5EF4-FFF2-40B4-BE49-F238E27FC236}">
                <a16:creationId xmlns:a16="http://schemas.microsoft.com/office/drawing/2014/main" id="{100A5F1D-3D24-D342-8553-D90946423A6C}"/>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1201479" y="1271618"/>
            <a:ext cx="6907619" cy="3271525"/>
          </a:xfrm>
          <a:prstGeom prst="rect">
            <a:avLst/>
          </a:prstGeom>
          <a:solidFill>
            <a:srgbClr val="E1E1E1"/>
          </a:solidFill>
        </p:spPr>
      </p:pic>
      <p:sp>
        <p:nvSpPr>
          <p:cNvPr id="3" name="Slide Number Placeholder 2">
            <a:extLst>
              <a:ext uri="{FF2B5EF4-FFF2-40B4-BE49-F238E27FC236}">
                <a16:creationId xmlns:a16="http://schemas.microsoft.com/office/drawing/2014/main" id="{5ED18476-394D-0748-8912-E0F6B603AAE6}"/>
              </a:ext>
            </a:extLst>
          </p:cNvPr>
          <p:cNvSpPr>
            <a:spLocks noGrp="1"/>
          </p:cNvSpPr>
          <p:nvPr>
            <p:ph type="sldNum" sz="quarter" idx="2"/>
          </p:nvPr>
        </p:nvSpPr>
        <p:spPr/>
        <p:txBody>
          <a:bodyPr/>
          <a:lstStyle/>
          <a:p>
            <a:fld id="{86CB4B4D-7CA3-9044-876B-883B54F8677D}" type="slidenum">
              <a:rPr lang="en-TW" smtClean="0"/>
              <a:t>70</a:t>
            </a:fld>
            <a:endParaRPr lang="en-TW"/>
          </a:p>
        </p:txBody>
      </p:sp>
    </p:spTree>
    <p:extLst>
      <p:ext uri="{BB962C8B-B14F-4D97-AF65-F5344CB8AC3E}">
        <p14:creationId xmlns:p14="http://schemas.microsoft.com/office/powerpoint/2010/main" val="1860271669"/>
      </p:ext>
    </p:extLst>
  </p:cSld>
  <p:clrMapOvr>
    <a:masterClrMapping/>
  </p:clrMapOvr>
  <p:transition spd="me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21744" y="174188"/>
            <a:ext cx="5840061" cy="60016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zh-CN" sz="3300" b="0" i="0" u="none" strike="noStrike" kern="1200" cap="none" spc="0" normalizeH="0" baseline="0" noProof="0" dirty="0" err="1">
                <a:ln>
                  <a:noFill/>
                </a:ln>
                <a:solidFill>
                  <a:schemeClr val="tx1"/>
                </a:solidFill>
                <a:effectLst/>
                <a:uLnTx/>
                <a:uFillTx/>
                <a:latin typeface="Weibei SC" panose="03000800000000000000" pitchFamily="66" charset="-128"/>
                <a:ea typeface="Weibei SC" panose="03000800000000000000" pitchFamily="66" charset="-128"/>
                <a:cs typeface="Arial"/>
                <a:sym typeface="Arial"/>
              </a:rPr>
              <a:t>NsM</a:t>
            </a:r>
            <a:r>
              <a:rPr kumimoji="0" lang="en-US" altLang="zh-CN" sz="3300" b="0" i="0" u="none" strike="noStrike" kern="1200" cap="none" spc="0" normalizeH="0" baseline="0" noProof="0" dirty="0">
                <a:ln>
                  <a:noFill/>
                </a:ln>
                <a:solidFill>
                  <a:schemeClr val="tx1"/>
                </a:solidFill>
                <a:effectLst/>
                <a:uLnTx/>
                <a:uFillTx/>
                <a:latin typeface="Weibei SC" panose="03000800000000000000" pitchFamily="66" charset="-128"/>
                <a:ea typeface="Weibei SC" panose="03000800000000000000" pitchFamily="66" charset="-128"/>
                <a:cs typeface="Arial"/>
                <a:sym typeface="Arial"/>
              </a:rPr>
              <a:t> with DevOps and CI/CD</a:t>
            </a:r>
            <a:endParaRPr kumimoji="0" lang="en-US" sz="3300" b="0" i="0" u="none" strike="noStrike" kern="1200" cap="none" spc="0" normalizeH="0" baseline="0" noProof="0" dirty="0">
              <a:ln>
                <a:noFill/>
              </a:ln>
              <a:solidFill>
                <a:schemeClr val="tx1"/>
              </a:solidFill>
              <a:effectLst/>
              <a:uLnTx/>
              <a:uFillTx/>
              <a:latin typeface="Weibei SC" panose="03000800000000000000" pitchFamily="66" charset="-128"/>
              <a:ea typeface="Weibei SC" panose="03000800000000000000" pitchFamily="66" charset="-128"/>
              <a:cs typeface="Arial"/>
              <a:sym typeface="Arial"/>
            </a:endParaRPr>
          </a:p>
        </p:txBody>
      </p:sp>
      <p:sp>
        <p:nvSpPr>
          <p:cNvPr id="4" name="TextBox 3">
            <a:extLst>
              <a:ext uri="{FF2B5EF4-FFF2-40B4-BE49-F238E27FC236}">
                <a16:creationId xmlns:a16="http://schemas.microsoft.com/office/drawing/2014/main" id="{40F667B9-6C61-F241-9263-2E8CCE71B5C9}"/>
              </a:ext>
            </a:extLst>
          </p:cNvPr>
          <p:cNvSpPr txBox="1"/>
          <p:nvPr/>
        </p:nvSpPr>
        <p:spPr>
          <a:xfrm>
            <a:off x="4924769" y="4819138"/>
            <a:ext cx="3354440" cy="21358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788" b="0" i="0" u="none" strike="noStrike" kern="0" cap="none" spc="0" normalizeH="0" baseline="0" noProof="0" dirty="0">
                <a:ln>
                  <a:noFill/>
                </a:ln>
                <a:solidFill>
                  <a:schemeClr val="tx1"/>
                </a:solidFill>
                <a:effectLst/>
                <a:uLnTx/>
                <a:uFillTx/>
                <a:latin typeface="Arial"/>
                <a:cs typeface="Arial"/>
                <a:sym typeface="Arial"/>
                <a:hlinkClick r:id="rId2"/>
              </a:rPr>
              <a:t>https://</a:t>
            </a:r>
            <a:r>
              <a:rPr kumimoji="0" lang="en-US" sz="788" b="0" i="0" u="none" strike="noStrike" kern="0" cap="none" spc="0" normalizeH="0" baseline="0" noProof="0" dirty="0" err="1">
                <a:ln>
                  <a:noFill/>
                </a:ln>
                <a:solidFill>
                  <a:schemeClr val="tx1"/>
                </a:solidFill>
                <a:effectLst/>
                <a:uLnTx/>
                <a:uFillTx/>
                <a:latin typeface="Arial"/>
                <a:cs typeface="Arial"/>
                <a:sym typeface="Arial"/>
                <a:hlinkClick r:id="rId2"/>
              </a:rPr>
              <a:t>youtu.be</a:t>
            </a:r>
            <a:r>
              <a:rPr kumimoji="0" lang="en-US" sz="788" b="0" i="0" u="none" strike="noStrike" kern="0" cap="none" spc="0" normalizeH="0" baseline="0" noProof="0" dirty="0">
                <a:ln>
                  <a:noFill/>
                </a:ln>
                <a:solidFill>
                  <a:schemeClr val="tx1"/>
                </a:solidFill>
                <a:effectLst/>
                <a:uLnTx/>
                <a:uFillTx/>
                <a:latin typeface="Arial"/>
                <a:cs typeface="Arial"/>
                <a:sym typeface="Arial"/>
                <a:hlinkClick r:id="rId2"/>
              </a:rPr>
              <a:t>/p7-U1_E_j3w</a:t>
            </a:r>
            <a:endParaRPr kumimoji="0" lang="en-US" sz="788" b="0" i="0" u="none" strike="noStrike" kern="1200" cap="none" spc="0" normalizeH="0" baseline="0" noProof="0" dirty="0">
              <a:ln>
                <a:noFill/>
              </a:ln>
              <a:solidFill>
                <a:schemeClr val="tx1"/>
              </a:solidFill>
              <a:effectLst/>
              <a:uLnTx/>
              <a:uFillTx/>
              <a:latin typeface="Calibri"/>
              <a:ea typeface="+mn-ea"/>
              <a:cs typeface="Arial"/>
              <a:sym typeface="Arial"/>
            </a:endParaRPr>
          </a:p>
        </p:txBody>
      </p:sp>
      <p:pic>
        <p:nvPicPr>
          <p:cNvPr id="6" name="Picture 5">
            <a:extLst>
              <a:ext uri="{FF2B5EF4-FFF2-40B4-BE49-F238E27FC236}">
                <a16:creationId xmlns:a16="http://schemas.microsoft.com/office/drawing/2014/main" id="{71A2F838-9DA7-7B41-B331-4398FFBE2E06}"/>
              </a:ext>
            </a:extLst>
          </p:cNvPr>
          <p:cNvPicPr>
            <a:picLocks noChangeAspect="1"/>
          </p:cNvPicPr>
          <p:nvPr/>
        </p:nvPicPr>
        <p:blipFill>
          <a:blip r:embed="rId3"/>
          <a:stretch>
            <a:fillRect/>
          </a:stretch>
        </p:blipFill>
        <p:spPr>
          <a:xfrm>
            <a:off x="142092" y="982981"/>
            <a:ext cx="4679263" cy="2434641"/>
          </a:xfrm>
          <a:prstGeom prst="rect">
            <a:avLst/>
          </a:prstGeom>
        </p:spPr>
      </p:pic>
      <p:pic>
        <p:nvPicPr>
          <p:cNvPr id="5" name="Picture 4">
            <a:extLst>
              <a:ext uri="{FF2B5EF4-FFF2-40B4-BE49-F238E27FC236}">
                <a16:creationId xmlns:a16="http://schemas.microsoft.com/office/drawing/2014/main" id="{380A7B62-6AD9-FD49-88EA-A8226D85C377}"/>
              </a:ext>
            </a:extLst>
          </p:cNvPr>
          <p:cNvPicPr>
            <a:picLocks noChangeAspect="1"/>
          </p:cNvPicPr>
          <p:nvPr/>
        </p:nvPicPr>
        <p:blipFill>
          <a:blip r:embed="rId4"/>
          <a:stretch>
            <a:fillRect/>
          </a:stretch>
        </p:blipFill>
        <p:spPr>
          <a:xfrm>
            <a:off x="3997656" y="2344235"/>
            <a:ext cx="4679261" cy="2434641"/>
          </a:xfrm>
          <a:prstGeom prst="rect">
            <a:avLst/>
          </a:prstGeom>
        </p:spPr>
      </p:pic>
      <p:pic>
        <p:nvPicPr>
          <p:cNvPr id="7" name="Picture 2" descr="Kuhn Cycle">
            <a:extLst>
              <a:ext uri="{FF2B5EF4-FFF2-40B4-BE49-F238E27FC236}">
                <a16:creationId xmlns:a16="http://schemas.microsoft.com/office/drawing/2014/main" id="{A2B79C9F-F8BC-A640-BD4F-828C8F85E7FD}"/>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5577160" y="841043"/>
            <a:ext cx="1520251" cy="148127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B6DDD458-7C3F-164B-891B-11A2FAC11BC5}"/>
              </a:ext>
            </a:extLst>
          </p:cNvPr>
          <p:cNvSpPr txBox="1"/>
          <p:nvPr/>
        </p:nvSpPr>
        <p:spPr>
          <a:xfrm>
            <a:off x="721985" y="3419008"/>
            <a:ext cx="3354440" cy="21358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788" b="0" i="0" u="none" strike="noStrike" kern="0" cap="none" spc="0" normalizeH="0" baseline="0" noProof="0" dirty="0">
                <a:ln>
                  <a:noFill/>
                </a:ln>
                <a:solidFill>
                  <a:schemeClr val="tx1"/>
                </a:solidFill>
                <a:effectLst/>
                <a:uLnTx/>
                <a:uFillTx/>
                <a:latin typeface="Arial"/>
                <a:cs typeface="Arial"/>
                <a:sym typeface="Arial"/>
                <a:hlinkClick r:id="rId2"/>
              </a:rPr>
              <a:t>https://</a:t>
            </a:r>
            <a:r>
              <a:rPr kumimoji="0" lang="en-US" sz="788" b="0" i="0" u="none" strike="noStrike" kern="0" cap="none" spc="0" normalizeH="0" baseline="0" noProof="0" dirty="0" err="1">
                <a:ln>
                  <a:noFill/>
                </a:ln>
                <a:solidFill>
                  <a:schemeClr val="tx1"/>
                </a:solidFill>
                <a:effectLst/>
                <a:uLnTx/>
                <a:uFillTx/>
                <a:latin typeface="Arial"/>
                <a:cs typeface="Arial"/>
                <a:sym typeface="Arial"/>
                <a:hlinkClick r:id="rId2"/>
              </a:rPr>
              <a:t>youtu.be</a:t>
            </a:r>
            <a:r>
              <a:rPr kumimoji="0" lang="en-US" sz="788" b="0" i="0" u="none" strike="noStrike" kern="0" cap="none" spc="0" normalizeH="0" baseline="0" noProof="0" dirty="0">
                <a:ln>
                  <a:noFill/>
                </a:ln>
                <a:solidFill>
                  <a:schemeClr val="tx1"/>
                </a:solidFill>
                <a:effectLst/>
                <a:uLnTx/>
                <a:uFillTx/>
                <a:latin typeface="Arial"/>
                <a:cs typeface="Arial"/>
                <a:sym typeface="Arial"/>
                <a:hlinkClick r:id="rId2"/>
              </a:rPr>
              <a:t>/p7-U1_E_j3w</a:t>
            </a:r>
            <a:endParaRPr kumimoji="0" lang="en-US" sz="788" b="0" i="0" u="none" strike="noStrike" kern="1200" cap="none" spc="0" normalizeH="0" baseline="0" noProof="0" dirty="0">
              <a:ln>
                <a:noFill/>
              </a:ln>
              <a:solidFill>
                <a:schemeClr val="tx1"/>
              </a:solidFill>
              <a:effectLst/>
              <a:uLnTx/>
              <a:uFillTx/>
              <a:latin typeface="Calibri"/>
              <a:ea typeface="+mn-ea"/>
              <a:cs typeface="Arial"/>
              <a:sym typeface="Arial"/>
            </a:endParaRPr>
          </a:p>
        </p:txBody>
      </p:sp>
    </p:spTree>
    <p:extLst>
      <p:ext uri="{BB962C8B-B14F-4D97-AF65-F5344CB8AC3E}">
        <p14:creationId xmlns:p14="http://schemas.microsoft.com/office/powerpoint/2010/main" val="355229527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488E0391-0CA6-7F4A-B71D-3B3BE0C99445}"/>
              </a:ext>
            </a:extLst>
          </p:cNvPr>
          <p:cNvSpPr txBox="1"/>
          <p:nvPr/>
        </p:nvSpPr>
        <p:spPr>
          <a:xfrm>
            <a:off x="2524703" y="4821421"/>
            <a:ext cx="4669868" cy="253916"/>
          </a:xfrm>
          <a:prstGeom prst="rect">
            <a:avLst/>
          </a:prstGeom>
          <a:noFill/>
        </p:spPr>
        <p:txBody>
          <a:bodyPr wrap="none" rtlCol="0">
            <a:spAutoFit/>
          </a:bodyPr>
          <a:lstStyle/>
          <a:p>
            <a:r>
              <a:rPr lang="en-TW" sz="1050" dirty="0">
                <a:solidFill>
                  <a:srgbClr val="FFFFFF"/>
                </a:solidFill>
              </a:rPr>
              <a:t>The Inremental Change Approach promoted by DevOps/CICD practitioners</a:t>
            </a:r>
          </a:p>
        </p:txBody>
      </p:sp>
      <p:grpSp>
        <p:nvGrpSpPr>
          <p:cNvPr id="4" name="Group 3">
            <a:extLst>
              <a:ext uri="{FF2B5EF4-FFF2-40B4-BE49-F238E27FC236}">
                <a16:creationId xmlns:a16="http://schemas.microsoft.com/office/drawing/2014/main" id="{6B526D20-5485-AA4A-94DA-4C616A37069F}"/>
              </a:ext>
            </a:extLst>
          </p:cNvPr>
          <p:cNvGrpSpPr/>
          <p:nvPr/>
        </p:nvGrpSpPr>
        <p:grpSpPr>
          <a:xfrm>
            <a:off x="3019295" y="1891031"/>
            <a:ext cx="3680684" cy="2074261"/>
            <a:chOff x="2562992" y="1341084"/>
            <a:chExt cx="3680684" cy="2074261"/>
          </a:xfrm>
        </p:grpSpPr>
        <p:sp>
          <p:nvSpPr>
            <p:cNvPr id="8" name="Oval 7">
              <a:extLst>
                <a:ext uri="{FF2B5EF4-FFF2-40B4-BE49-F238E27FC236}">
                  <a16:creationId xmlns:a16="http://schemas.microsoft.com/office/drawing/2014/main" id="{4C34A5BE-B28D-0B44-84E1-822791DE362F}"/>
                </a:ext>
              </a:extLst>
            </p:cNvPr>
            <p:cNvSpPr/>
            <p:nvPr/>
          </p:nvSpPr>
          <p:spPr>
            <a:xfrm>
              <a:off x="4178980" y="1416311"/>
              <a:ext cx="2064696" cy="1999034"/>
            </a:xfrm>
            <a:prstGeom prst="ellipse">
              <a:avLst/>
            </a:prstGeom>
            <a:solidFill>
              <a:schemeClr val="accent1">
                <a:lumMod val="60000"/>
                <a:lumOff val="4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sz="1050" dirty="0"/>
            </a:p>
          </p:txBody>
        </p:sp>
        <p:sp>
          <p:nvSpPr>
            <p:cNvPr id="12" name="Oval 11">
              <a:extLst>
                <a:ext uri="{FF2B5EF4-FFF2-40B4-BE49-F238E27FC236}">
                  <a16:creationId xmlns:a16="http://schemas.microsoft.com/office/drawing/2014/main" id="{9A54DC20-3D9B-B049-8FF4-FD29D9E1586E}"/>
                </a:ext>
              </a:extLst>
            </p:cNvPr>
            <p:cNvSpPr/>
            <p:nvPr/>
          </p:nvSpPr>
          <p:spPr>
            <a:xfrm>
              <a:off x="2562992" y="1341084"/>
              <a:ext cx="2064696" cy="1999034"/>
            </a:xfrm>
            <a:prstGeom prst="ellipse">
              <a:avLst/>
            </a:prstGeom>
            <a:solidFill>
              <a:srgbClr val="FF618C">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sz="1050" dirty="0"/>
            </a:p>
          </p:txBody>
        </p:sp>
        <p:sp>
          <p:nvSpPr>
            <p:cNvPr id="7" name="Oval 6">
              <a:extLst>
                <a:ext uri="{FF2B5EF4-FFF2-40B4-BE49-F238E27FC236}">
                  <a16:creationId xmlns:a16="http://schemas.microsoft.com/office/drawing/2014/main" id="{B07B9197-4F2C-8045-8AFC-6A69A45B26D9}"/>
                </a:ext>
              </a:extLst>
            </p:cNvPr>
            <p:cNvSpPr/>
            <p:nvPr/>
          </p:nvSpPr>
          <p:spPr>
            <a:xfrm>
              <a:off x="4097292" y="1376528"/>
              <a:ext cx="2064696" cy="1999034"/>
            </a:xfrm>
            <a:prstGeom prst="ellipse">
              <a:avLst/>
            </a:prstGeom>
            <a:solidFill>
              <a:schemeClr val="accent1">
                <a:lumMod val="60000"/>
                <a:lumOff val="4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050" dirty="0"/>
                <a:t>Safety</a:t>
              </a:r>
            </a:p>
          </p:txBody>
        </p:sp>
        <p:sp>
          <p:nvSpPr>
            <p:cNvPr id="2" name="Oval 1">
              <a:extLst>
                <a:ext uri="{FF2B5EF4-FFF2-40B4-BE49-F238E27FC236}">
                  <a16:creationId xmlns:a16="http://schemas.microsoft.com/office/drawing/2014/main" id="{99017F62-F33E-F642-90EF-AB5C950D74AC}"/>
                </a:ext>
              </a:extLst>
            </p:cNvPr>
            <p:cNvSpPr/>
            <p:nvPr/>
          </p:nvSpPr>
          <p:spPr>
            <a:xfrm>
              <a:off x="2629667" y="1376528"/>
              <a:ext cx="2064696" cy="1999034"/>
            </a:xfrm>
            <a:prstGeom prst="ellipse">
              <a:avLst/>
            </a:prstGeom>
            <a:solidFill>
              <a:srgbClr val="FF618C">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050" dirty="0"/>
                <a:t>Liveness</a:t>
              </a:r>
            </a:p>
          </p:txBody>
        </p:sp>
        <p:sp>
          <p:nvSpPr>
            <p:cNvPr id="3" name="TextBox 2">
              <a:extLst>
                <a:ext uri="{FF2B5EF4-FFF2-40B4-BE49-F238E27FC236}">
                  <a16:creationId xmlns:a16="http://schemas.microsoft.com/office/drawing/2014/main" id="{F7683E01-29E9-4B41-B528-6793C73DFCC3}"/>
                </a:ext>
              </a:extLst>
            </p:cNvPr>
            <p:cNvSpPr txBox="1"/>
            <p:nvPr/>
          </p:nvSpPr>
          <p:spPr>
            <a:xfrm>
              <a:off x="3947208" y="2017262"/>
              <a:ext cx="912429" cy="253916"/>
            </a:xfrm>
            <a:prstGeom prst="rect">
              <a:avLst/>
            </a:prstGeom>
            <a:noFill/>
          </p:spPr>
          <p:txBody>
            <a:bodyPr wrap="none" rtlCol="0">
              <a:spAutoFit/>
            </a:bodyPr>
            <a:lstStyle/>
            <a:p>
              <a:r>
                <a:rPr lang="en-TW" sz="1050" dirty="0">
                  <a:solidFill>
                    <a:schemeClr val="bg1"/>
                  </a:solidFill>
                </a:rPr>
                <a:t>Correctness</a:t>
              </a:r>
            </a:p>
          </p:txBody>
        </p:sp>
      </p:grpSp>
      <p:sp>
        <p:nvSpPr>
          <p:cNvPr id="9" name="Spacetime properties of Consciousness">
            <a:extLst>
              <a:ext uri="{FF2B5EF4-FFF2-40B4-BE49-F238E27FC236}">
                <a16:creationId xmlns:a16="http://schemas.microsoft.com/office/drawing/2014/main" id="{B3D6EA04-F78A-8445-AC7C-4B2E1D73B0A3}"/>
              </a:ext>
            </a:extLst>
          </p:cNvPr>
          <p:cNvSpPr txBox="1">
            <a:spLocks noGrp="1"/>
          </p:cNvSpPr>
          <p:nvPr>
            <p:ph type="title"/>
          </p:nvPr>
        </p:nvSpPr>
        <p:spPr>
          <a:xfrm>
            <a:off x="2252486" y="786647"/>
            <a:ext cx="5214301" cy="578661"/>
          </a:xfrm>
          <a:prstGeom prst="rect">
            <a:avLst/>
          </a:prstGeom>
        </p:spPr>
        <p:txBody>
          <a:bodyPr>
            <a:normAutofit fontScale="90000"/>
          </a:bodyPr>
          <a:lstStyle/>
          <a:p>
            <a:pPr algn="ctr"/>
            <a:r>
              <a:rPr lang="en-US" sz="3200" dirty="0"/>
              <a:t>Continuously Adjust the </a:t>
            </a:r>
            <a:br>
              <a:rPr lang="en-US" sz="3200" dirty="0"/>
            </a:br>
            <a:r>
              <a:rPr lang="en-US" sz="3200" dirty="0"/>
              <a:t>Correctness Area</a:t>
            </a:r>
            <a:endParaRPr sz="3200" dirty="0"/>
          </a:p>
        </p:txBody>
      </p:sp>
      <p:sp>
        <p:nvSpPr>
          <p:cNvPr id="6" name="Slide Number Placeholder 5">
            <a:extLst>
              <a:ext uri="{FF2B5EF4-FFF2-40B4-BE49-F238E27FC236}">
                <a16:creationId xmlns:a16="http://schemas.microsoft.com/office/drawing/2014/main" id="{CA5C2A21-6DFD-154F-A89E-89215ACF462A}"/>
              </a:ext>
            </a:extLst>
          </p:cNvPr>
          <p:cNvSpPr>
            <a:spLocks noGrp="1"/>
          </p:cNvSpPr>
          <p:nvPr>
            <p:ph type="sldNum" sz="quarter" idx="2"/>
          </p:nvPr>
        </p:nvSpPr>
        <p:spPr/>
        <p:txBody>
          <a:bodyPr/>
          <a:lstStyle/>
          <a:p>
            <a:fld id="{86CB4B4D-7CA3-9044-876B-883B54F8677D}" type="slidenum">
              <a:rPr lang="en-TW" smtClean="0"/>
              <a:t>72</a:t>
            </a:fld>
            <a:endParaRPr lang="en-TW"/>
          </a:p>
        </p:txBody>
      </p:sp>
    </p:spTree>
    <p:extLst>
      <p:ext uri="{BB962C8B-B14F-4D97-AF65-F5344CB8AC3E}">
        <p14:creationId xmlns:p14="http://schemas.microsoft.com/office/powerpoint/2010/main" val="748406782"/>
      </p:ext>
    </p:extLst>
  </p:cSld>
  <p:clrMapOvr>
    <a:masterClrMapping/>
  </p:clrMapOvr>
  <p:transition spd="med"/>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The CAP Theorem in </a:t>
            </a:r>
            <a:r>
              <a:rPr lang="en-US" dirty="0" err="1">
                <a:solidFill>
                  <a:schemeClr val="tx1"/>
                </a:solidFill>
              </a:rPr>
              <a:t>NsM</a:t>
            </a:r>
            <a:endParaRPr dirty="0">
              <a:solidFill>
                <a:schemeClr val="tx1"/>
              </a:solidFill>
            </a:endParaRPr>
          </a:p>
        </p:txBody>
      </p:sp>
      <p:sp>
        <p:nvSpPr>
          <p:cNvPr id="16" name="TextBox 15">
            <a:extLst>
              <a:ext uri="{FF2B5EF4-FFF2-40B4-BE49-F238E27FC236}">
                <a16:creationId xmlns:a16="http://schemas.microsoft.com/office/drawing/2014/main" id="{B7CA3FC5-DEDC-E34C-9CF4-822BCB7ECBA9}"/>
              </a:ext>
            </a:extLst>
          </p:cNvPr>
          <p:cNvSpPr txBox="1"/>
          <p:nvPr/>
        </p:nvSpPr>
        <p:spPr>
          <a:xfrm>
            <a:off x="1048593" y="3649601"/>
            <a:ext cx="6241449"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 typeface="Arial"/>
              <a:buNone/>
              <a:tabLst/>
              <a:defRPr/>
            </a:pPr>
            <a:r>
              <a:rPr kumimoji="0" lang="en-TW" sz="1000" b="0" i="0" u="none" strike="noStrike" kern="0" cap="none" spc="0" normalizeH="0" baseline="0" noProof="0" dirty="0">
                <a:ln>
                  <a:noFill/>
                </a:ln>
                <a:solidFill>
                  <a:srgbClr val="FFFFFF"/>
                </a:solidFill>
                <a:effectLst/>
                <a:uLnTx/>
                <a:uFillTx/>
                <a:latin typeface="Arial"/>
                <a:ea typeface="+mj-ea"/>
                <a:cs typeface="Arial"/>
                <a:sym typeface="Arial"/>
              </a:rPr>
              <a:t>RICH 70 </a:t>
            </a:r>
            <a:r>
              <a:rPr kumimoji="0" lang="en-US" sz="1000" b="0" i="0" u="none" strike="noStrike" kern="0" cap="none" spc="0" normalizeH="0" baseline="0" noProof="0" dirty="0">
                <a:ln>
                  <a:noFill/>
                </a:ln>
                <a:solidFill>
                  <a:srgbClr val="FFFFFF"/>
                </a:solidFill>
                <a:effectLst/>
                <a:uLnTx/>
                <a:uFillTx/>
                <a:latin typeface="Arial"/>
                <a:ea typeface="+mj-ea"/>
                <a:cs typeface="Arial"/>
                <a:sym typeface="Arial"/>
              </a:rPr>
              <a:t>Tsinghua SEA Cloud Forum</a:t>
            </a:r>
            <a:r>
              <a:rPr kumimoji="0" lang="en-TW" sz="1000" b="0" i="0" u="none" strike="noStrike" kern="0" cap="none" spc="0" normalizeH="0" baseline="0" noProof="0" dirty="0">
                <a:ln>
                  <a:noFill/>
                </a:ln>
                <a:solidFill>
                  <a:srgbClr val="FFFFFF"/>
                </a:solidFill>
                <a:effectLst/>
                <a:uLnTx/>
                <a:uFillTx/>
                <a:latin typeface="Arial"/>
                <a:ea typeface="+mj-ea"/>
                <a:cs typeface="Arial"/>
                <a:sym typeface="Arial"/>
              </a:rPr>
              <a:t>, </a:t>
            </a:r>
            <a:r>
              <a:rPr kumimoji="0" lang="en-TW" sz="1000" b="0" i="0" u="none" strike="noStrike" kern="0" cap="none" spc="0" normalizeH="0" baseline="0" noProof="0" dirty="0">
                <a:ln>
                  <a:noFill/>
                </a:ln>
                <a:solidFill>
                  <a:srgbClr val="FFFFFF"/>
                </a:solidFill>
                <a:effectLst/>
                <a:uLnTx/>
                <a:uFillTx/>
                <a:latin typeface="Arial"/>
                <a:cs typeface="Arial"/>
                <a:sym typeface="Arial"/>
              </a:rPr>
              <a:t>Sep 14, 2020</a:t>
            </a:r>
            <a:endParaRPr kumimoji="0" lang="en-TW" sz="1000" b="0" i="0" u="none" strike="noStrike" kern="0" cap="none" spc="0" normalizeH="0" baseline="0" noProof="0" dirty="0">
              <a:ln>
                <a:noFill/>
              </a:ln>
              <a:solidFill>
                <a:srgbClr val="FFFFFF"/>
              </a:solidFill>
              <a:effectLst/>
              <a:uLnTx/>
              <a:uFillTx/>
              <a:latin typeface="Arial"/>
              <a:ea typeface="+mj-ea"/>
              <a:cs typeface="Arial"/>
              <a:sym typeface="Arial"/>
            </a:endParaRP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00" b="0" i="0" u="none" strike="noStrike" kern="0" cap="none" spc="0" normalizeH="0" baseline="0" noProof="0" dirty="0">
                <a:ln>
                  <a:noFill/>
                </a:ln>
                <a:solidFill>
                  <a:srgbClr val="FFFFFF"/>
                </a:solidFill>
                <a:effectLst/>
                <a:uLnTx/>
                <a:uFillTx/>
                <a:latin typeface="Arial"/>
                <a:ea typeface="+mj-ea"/>
                <a:cs typeface="Arial"/>
                <a:sym typeface="Arial"/>
              </a:rPr>
              <a:t> H. E. Bambang Brodjonegoro,</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00" b="0" i="0" u="none" strike="noStrike" kern="0" cap="none" spc="0" normalizeH="0" baseline="0" noProof="0" dirty="0">
                <a:ln>
                  <a:noFill/>
                </a:ln>
                <a:solidFill>
                  <a:srgbClr val="FFFFFF"/>
                </a:solidFill>
                <a:effectLst/>
                <a:uLnTx/>
                <a:uFillTx/>
                <a:latin typeface="Arial"/>
                <a:ea typeface="+mj-ea"/>
                <a:cs typeface="Arial"/>
                <a:sym typeface="Arial"/>
              </a:rPr>
              <a:t>Minister of Research &amp; Technology, Indonesia</a:t>
            </a:r>
          </a:p>
        </p:txBody>
      </p:sp>
      <p:pic>
        <p:nvPicPr>
          <p:cNvPr id="1026" name="Picture 2" descr="Image for post">
            <a:hlinkClick r:id="rId3"/>
            <a:extLst>
              <a:ext uri="{FF2B5EF4-FFF2-40B4-BE49-F238E27FC236}">
                <a16:creationId xmlns:a16="http://schemas.microsoft.com/office/drawing/2014/main" id="{4A65F336-F13E-7D41-ABF7-75B35A39C146}"/>
              </a:ext>
            </a:extLst>
          </p:cNvPr>
          <p:cNvPicPr>
            <a:picLocks noChangeAspect="1" noChangeArrowheads="1"/>
          </p:cNvPicPr>
          <p:nvPr/>
        </p:nvPicPr>
        <p:blipFill rotWithShape="1">
          <a:blip r:embed="rId4" cstate="print">
            <a:extLst>
              <a:ext uri="{28A0092B-C50C-407E-A947-70E740481C1C}">
                <a14:useLocalDpi xmlns:a14="http://schemas.microsoft.com/office/drawing/2010/main"/>
              </a:ext>
            </a:extLst>
          </a:blip>
          <a:srcRect/>
          <a:stretch/>
        </p:blipFill>
        <p:spPr bwMode="auto">
          <a:xfrm>
            <a:off x="3055815" y="1252023"/>
            <a:ext cx="3032372" cy="271088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hlinkClick r:id="rId3"/>
            <a:extLst>
              <a:ext uri="{FF2B5EF4-FFF2-40B4-BE49-F238E27FC236}">
                <a16:creationId xmlns:a16="http://schemas.microsoft.com/office/drawing/2014/main" id="{4B59366D-BB32-2142-9013-F37D85D39740}"/>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055814" y="4071845"/>
            <a:ext cx="3032373" cy="844147"/>
          </a:xfrm>
          <a:prstGeom prst="rect">
            <a:avLst/>
          </a:prstGeom>
        </p:spPr>
      </p:pic>
      <p:sp>
        <p:nvSpPr>
          <p:cNvPr id="3" name="Slide Number Placeholder 2">
            <a:extLst>
              <a:ext uri="{FF2B5EF4-FFF2-40B4-BE49-F238E27FC236}">
                <a16:creationId xmlns:a16="http://schemas.microsoft.com/office/drawing/2014/main" id="{4AC5FF5E-5EE0-CA47-81C5-863E6BE5255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73</a:t>
            </a:fld>
            <a:endParaRPr lang="en" dirty="0"/>
          </a:p>
        </p:txBody>
      </p:sp>
    </p:spTree>
    <p:extLst>
      <p:ext uri="{BB962C8B-B14F-4D97-AF65-F5344CB8AC3E}">
        <p14:creationId xmlns:p14="http://schemas.microsoft.com/office/powerpoint/2010/main" val="406269938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hlinkClick r:id="rId3"/>
            <a:extLst>
              <a:ext uri="{FF2B5EF4-FFF2-40B4-BE49-F238E27FC236}">
                <a16:creationId xmlns:a16="http://schemas.microsoft.com/office/drawing/2014/main" id="{548FB221-E63D-5E4A-9225-22BA0A707177}"/>
              </a:ext>
            </a:extLst>
          </p:cNvPr>
          <p:cNvPicPr>
            <a:picLocks noChangeAspect="1"/>
          </p:cNvPicPr>
          <p:nvPr/>
        </p:nvPicPr>
        <p:blipFill>
          <a:blip r:embed="rId4"/>
          <a:stretch>
            <a:fillRect/>
          </a:stretch>
        </p:blipFill>
        <p:spPr>
          <a:xfrm>
            <a:off x="1506845" y="1120234"/>
            <a:ext cx="6130309" cy="3724020"/>
          </a:xfrm>
          <a:prstGeom prst="rect">
            <a:avLst/>
          </a:prstGeom>
        </p:spPr>
      </p:pic>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Cybernetics at a Scale of Internet Economy</a:t>
            </a:r>
            <a:endParaRPr dirty="0">
              <a:solidFill>
                <a:schemeClr val="tx1"/>
              </a:solidFill>
            </a:endParaRPr>
          </a:p>
        </p:txBody>
      </p:sp>
      <p:pic>
        <p:nvPicPr>
          <p:cNvPr id="1026" name="Picture 2" descr="The composition and structure of cybernetics | Download Scientific Diagram">
            <a:hlinkClick r:id="rId5"/>
            <a:extLst>
              <a:ext uri="{FF2B5EF4-FFF2-40B4-BE49-F238E27FC236}">
                <a16:creationId xmlns:a16="http://schemas.microsoft.com/office/drawing/2014/main" id="{5CEB654A-C528-9449-A4EF-FD2B90FBB7EA}"/>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134845" y="1017724"/>
            <a:ext cx="1474801" cy="1190251"/>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32879C5B-A18E-EF45-86F4-8338755464E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74</a:t>
            </a:fld>
            <a:endParaRPr lang="en" dirty="0"/>
          </a:p>
        </p:txBody>
      </p:sp>
    </p:spTree>
    <p:extLst>
      <p:ext uri="{BB962C8B-B14F-4D97-AF65-F5344CB8AC3E}">
        <p14:creationId xmlns:p14="http://schemas.microsoft.com/office/powerpoint/2010/main" val="313439103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Summary</a:t>
            </a:r>
          </a:p>
        </p:txBody>
      </p:sp>
      <p:sp>
        <p:nvSpPr>
          <p:cNvPr id="3" name="Text Placeholder 2">
            <a:extLst>
              <a:ext uri="{FF2B5EF4-FFF2-40B4-BE49-F238E27FC236}">
                <a16:creationId xmlns:a16="http://schemas.microsoft.com/office/drawing/2014/main" id="{A5744DA6-FCA3-254C-9D35-D23A4B7B6139}"/>
              </a:ext>
            </a:extLst>
          </p:cNvPr>
          <p:cNvSpPr>
            <a:spLocks noGrp="1"/>
          </p:cNvSpPr>
          <p:nvPr>
            <p:ph type="body" idx="1"/>
          </p:nvPr>
        </p:nvSpPr>
        <p:spPr/>
        <p:txBody>
          <a:bodyPr/>
          <a:lstStyle/>
          <a:p>
            <a:pPr marL="285750" indent="-285750">
              <a:buFont typeface="Arial" panose="020B0604020202020204" pitchFamily="34" charset="0"/>
              <a:buChar char="•"/>
            </a:pPr>
            <a:r>
              <a:rPr lang="en-US" sz="1200" dirty="0">
                <a:latin typeface="Arial Rounded MT Bold" panose="020F0704030504030204" pitchFamily="34" charset="77"/>
              </a:rPr>
              <a:t>Cybernetics is developed as a Trans-Disciplinary Cognitive Foundation</a:t>
            </a:r>
          </a:p>
          <a:p>
            <a:pPr marL="742950" lvl="1" indent="-285750">
              <a:buFont typeface="Arial" panose="020B0604020202020204" pitchFamily="34" charset="0"/>
              <a:buChar char="•"/>
            </a:pPr>
            <a:r>
              <a:rPr lang="en-US" sz="1200" dirty="0">
                <a:latin typeface="Arial Rounded MT Bold" panose="020F0704030504030204" pitchFamily="34" charset="77"/>
              </a:rPr>
              <a:t>It has a consistent set of name space, and computable/composable language, </a:t>
            </a:r>
          </a:p>
          <a:p>
            <a:pPr marL="1200150" lvl="2" indent="-285750">
              <a:buFont typeface="Arial" panose="020B0604020202020204" pitchFamily="34" charset="0"/>
              <a:buChar char="•"/>
            </a:pPr>
            <a:r>
              <a:rPr lang="en-US" sz="1200" dirty="0">
                <a:latin typeface="Arial Rounded MT Bold" panose="020F0704030504030204" pitchFamily="34" charset="77"/>
              </a:rPr>
              <a:t>The namespace of Cybernetics is highly congruent with </a:t>
            </a:r>
            <a:r>
              <a:rPr lang="en-US" sz="1200" b="1" i="1" dirty="0">
                <a:latin typeface="Arial Rounded MT Bold" panose="020F0704030504030204" pitchFamily="34" charset="77"/>
              </a:rPr>
              <a:t>Category Theory</a:t>
            </a:r>
          </a:p>
          <a:p>
            <a:pPr marL="1200150" lvl="2" indent="-285750">
              <a:buFont typeface="Arial" panose="020B0604020202020204" pitchFamily="34" charset="0"/>
              <a:buChar char="•"/>
            </a:pPr>
            <a:r>
              <a:rPr lang="en-US" sz="1200" dirty="0">
                <a:latin typeface="Arial Rounded MT Bold" panose="020F0704030504030204" pitchFamily="34" charset="77"/>
              </a:rPr>
              <a:t>It started with medicinal, biological, engineering, and social applications </a:t>
            </a:r>
          </a:p>
          <a:p>
            <a:pPr marL="1200150" lvl="2" indent="-285750">
              <a:buFont typeface="Arial" panose="020B0604020202020204" pitchFamily="34" charset="0"/>
              <a:buChar char="•"/>
            </a:pPr>
            <a:r>
              <a:rPr lang="en-US" sz="1200" dirty="0">
                <a:latin typeface="Arial Rounded MT Bold" panose="020F0704030504030204" pitchFamily="34" charset="77"/>
              </a:rPr>
              <a:t>It explicitly discusses the notion of lattices(</a:t>
            </a:r>
            <a:r>
              <a:rPr lang="en-US" sz="1200" dirty="0" err="1">
                <a:latin typeface="Arial Rounded MT Bold" panose="020F0704030504030204" pitchFamily="34" charset="77"/>
              </a:rPr>
              <a:t>Posets</a:t>
            </a:r>
            <a:r>
              <a:rPr lang="en-US" sz="1200" dirty="0">
                <a:latin typeface="Arial Rounded MT Bold" panose="020F0704030504030204" pitchFamily="34" charset="77"/>
              </a:rPr>
              <a:t>), adjoint structures (feedback), languages, …</a:t>
            </a:r>
          </a:p>
          <a:p>
            <a:pPr marL="742950" lvl="1" indent="-285750">
              <a:buFont typeface="Arial" panose="020B0604020202020204" pitchFamily="34" charset="0"/>
              <a:buChar char="•"/>
            </a:pPr>
            <a:r>
              <a:rPr lang="en-US" sz="1600" dirty="0">
                <a:latin typeface="Arial Rounded MT Bold" panose="020F0704030504030204" pitchFamily="34" charset="77"/>
              </a:rPr>
              <a:t>The ideas and methods have been implemented into our current infrastructures</a:t>
            </a:r>
          </a:p>
          <a:p>
            <a:pPr marL="1200150" lvl="2" indent="-285750">
              <a:buFont typeface="Arial" panose="020B0604020202020204" pitchFamily="34" charset="0"/>
              <a:buChar char="•"/>
            </a:pPr>
            <a:r>
              <a:rPr lang="en-US" sz="1600" dirty="0">
                <a:latin typeface="Arial Rounded MT Bold" panose="020F0704030504030204" pitchFamily="34" charset="77"/>
              </a:rPr>
              <a:t>Kubernetes, </a:t>
            </a:r>
            <a:r>
              <a:rPr lang="en-US" sz="1600" dirty="0" err="1">
                <a:latin typeface="Arial Rounded MT Bold" panose="020F0704030504030204" pitchFamily="34" charset="77"/>
              </a:rPr>
              <a:t>Dockerized</a:t>
            </a:r>
            <a:r>
              <a:rPr lang="en-US" sz="1600" dirty="0">
                <a:latin typeface="Arial Rounded MT Bold" panose="020F0704030504030204" pitchFamily="34" charset="77"/>
              </a:rPr>
              <a:t> Container Technologies being used for all of the services that runs this Internet-bound society</a:t>
            </a:r>
            <a:endParaRPr lang="en-TW" sz="1600" dirty="0"/>
          </a:p>
        </p:txBody>
      </p:sp>
      <p:sp>
        <p:nvSpPr>
          <p:cNvPr id="5" name="Slide Number Placeholder 4">
            <a:extLst>
              <a:ext uri="{FF2B5EF4-FFF2-40B4-BE49-F238E27FC236}">
                <a16:creationId xmlns:a16="http://schemas.microsoft.com/office/drawing/2014/main" id="{496171AA-E55F-DA44-8716-EBC0C4571B4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75</a:t>
            </a:fld>
            <a:endParaRPr lang="en" dirty="0"/>
          </a:p>
        </p:txBody>
      </p:sp>
    </p:spTree>
    <p:extLst>
      <p:ext uri="{BB962C8B-B14F-4D97-AF65-F5344CB8AC3E}">
        <p14:creationId xmlns:p14="http://schemas.microsoft.com/office/powerpoint/2010/main" val="14880274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本框 17"/>
          <p:cNvSpPr txBox="1"/>
          <p:nvPr/>
        </p:nvSpPr>
        <p:spPr>
          <a:xfrm>
            <a:off x="381000" y="279812"/>
            <a:ext cx="8382000" cy="461665"/>
          </a:xfrm>
          <a:prstGeom prst="rect">
            <a:avLst/>
          </a:prstGeom>
          <a:noFill/>
        </p:spPr>
        <p:txBody>
          <a:bodyPr wrap="square" rtlCol="0">
            <a:spAutoFit/>
          </a:bodyPr>
          <a:lstStyle/>
          <a:p>
            <a:pPr marL="0" lvl="1" indent="0" algn="ctr" eaLnBrk="1" fontAlgn="auto" hangingPunct="1">
              <a:spcBef>
                <a:spcPts val="0"/>
              </a:spcBef>
              <a:spcAft>
                <a:spcPts val="0"/>
              </a:spcAft>
            </a:pPr>
            <a:r>
              <a:rPr lang="en-US" altLang="zh-CN" sz="2400" dirty="0">
                <a:solidFill>
                  <a:prstClr val="black"/>
                </a:solidFill>
                <a:latin typeface="Arial" panose="020B0604020202020204" pitchFamily="34" charset="0"/>
                <a:ea typeface="等线" charset="-122"/>
              </a:rPr>
              <a:t>A Treatise on Cognitive Foundation</a:t>
            </a:r>
            <a:endParaRPr lang="zh-CN" altLang="en-US" sz="1350" u="sng" kern="0" dirty="0">
              <a:solidFill>
                <a:srgbClr val="3A3A3A"/>
              </a:solidFill>
              <a:latin typeface="黑体" panose="02010609060101010101" pitchFamily="49" charset="-122"/>
              <a:ea typeface="黑体" panose="02010609060101010101" pitchFamily="49" charset="-122"/>
            </a:endParaRPr>
          </a:p>
        </p:txBody>
      </p:sp>
      <p:sp>
        <p:nvSpPr>
          <p:cNvPr id="2" name="Slide Number Placeholder 1">
            <a:extLst>
              <a:ext uri="{FF2B5EF4-FFF2-40B4-BE49-F238E27FC236}">
                <a16:creationId xmlns:a16="http://schemas.microsoft.com/office/drawing/2014/main" id="{AD922BBE-7CBF-5848-82B6-72710993AA69}"/>
              </a:ext>
            </a:extLst>
          </p:cNvPr>
          <p:cNvSpPr>
            <a:spLocks noGrp="1"/>
          </p:cNvSpPr>
          <p:nvPr>
            <p:ph type="sldNum" sz="quarter" idx="12"/>
          </p:nvPr>
        </p:nvSpPr>
        <p:spPr/>
        <p:txBody>
          <a:bodyPr/>
          <a:lstStyle/>
          <a:p>
            <a:fld id="{713C7D3C-22D2-7449-8935-5F36E8921380}" type="slidenum">
              <a:rPr lang="en-US" smtClean="0"/>
              <a:pPr/>
              <a:t>8</a:t>
            </a:fld>
            <a:endParaRPr lang="en-US" dirty="0"/>
          </a:p>
        </p:txBody>
      </p:sp>
      <p:pic>
        <p:nvPicPr>
          <p:cNvPr id="5" name="Picture 4">
            <a:extLst>
              <a:ext uri="{FF2B5EF4-FFF2-40B4-BE49-F238E27FC236}">
                <a16:creationId xmlns:a16="http://schemas.microsoft.com/office/drawing/2014/main" id="{AADFE5D3-DC33-3E4B-B2FB-549A98F6176B}"/>
              </a:ext>
            </a:extLst>
          </p:cNvPr>
          <p:cNvPicPr>
            <a:picLocks noChangeAspect="1"/>
          </p:cNvPicPr>
          <p:nvPr/>
        </p:nvPicPr>
        <p:blipFill>
          <a:blip r:embed="rId2"/>
          <a:stretch>
            <a:fillRect/>
          </a:stretch>
        </p:blipFill>
        <p:spPr>
          <a:xfrm>
            <a:off x="1363509" y="1040855"/>
            <a:ext cx="6416981" cy="3709106"/>
          </a:xfrm>
          <a:prstGeom prst="rect">
            <a:avLst/>
          </a:prstGeom>
        </p:spPr>
      </p:pic>
      <p:sp>
        <p:nvSpPr>
          <p:cNvPr id="6" name="TextBox 5">
            <a:extLst>
              <a:ext uri="{FF2B5EF4-FFF2-40B4-BE49-F238E27FC236}">
                <a16:creationId xmlns:a16="http://schemas.microsoft.com/office/drawing/2014/main" id="{014993A5-4753-0348-AD88-9F05AA6E7A8B}"/>
              </a:ext>
            </a:extLst>
          </p:cNvPr>
          <p:cNvSpPr txBox="1"/>
          <p:nvPr/>
        </p:nvSpPr>
        <p:spPr>
          <a:xfrm>
            <a:off x="1579833" y="4749961"/>
            <a:ext cx="5984331" cy="307777"/>
          </a:xfrm>
          <a:prstGeom prst="rect">
            <a:avLst/>
          </a:prstGeom>
          <a:noFill/>
        </p:spPr>
        <p:txBody>
          <a:bodyPr wrap="none" rtlCol="0">
            <a:spAutoFit/>
          </a:bodyPr>
          <a:lstStyle/>
          <a:p>
            <a:r>
              <a:rPr lang="en-TW" dirty="0"/>
              <a:t>Image Source: An Investigation of the Laws of Thought by </a:t>
            </a:r>
            <a:r>
              <a:rPr lang="en-TW" dirty="0">
                <a:hlinkClick r:id="rId3"/>
              </a:rPr>
              <a:t>George Boole</a:t>
            </a:r>
            <a:r>
              <a:rPr lang="en-TW" dirty="0"/>
              <a:t> </a:t>
            </a:r>
          </a:p>
        </p:txBody>
      </p:sp>
    </p:spTree>
    <p:extLst>
      <p:ext uri="{BB962C8B-B14F-4D97-AF65-F5344CB8AC3E}">
        <p14:creationId xmlns:p14="http://schemas.microsoft.com/office/powerpoint/2010/main" val="7473883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What3Words"/>
          <p:cNvSpPr txBox="1">
            <a:spLocks noGrp="1"/>
          </p:cNvSpPr>
          <p:nvPr>
            <p:ph type="title"/>
          </p:nvPr>
        </p:nvSpPr>
        <p:spPr>
          <a:prstGeom prst="rect">
            <a:avLst/>
          </a:prstGeom>
        </p:spPr>
        <p:txBody>
          <a:bodyPr/>
          <a:lstStyle/>
          <a:p>
            <a:pPr algn="ctr"/>
            <a:r>
              <a:rPr lang="en-US" dirty="0"/>
              <a:t>The Dominant Personality behind Cybernetics</a:t>
            </a:r>
            <a:endParaRPr dirty="0"/>
          </a:p>
        </p:txBody>
      </p:sp>
      <p:sp>
        <p:nvSpPr>
          <p:cNvPr id="6" name="TextBox 5">
            <a:extLst>
              <a:ext uri="{FF2B5EF4-FFF2-40B4-BE49-F238E27FC236}">
                <a16:creationId xmlns:a16="http://schemas.microsoft.com/office/drawing/2014/main" id="{2DC0E433-F9F6-6545-A0BD-E58C08A8CFC3}"/>
              </a:ext>
            </a:extLst>
          </p:cNvPr>
          <p:cNvSpPr txBox="1"/>
          <p:nvPr/>
        </p:nvSpPr>
        <p:spPr>
          <a:xfrm>
            <a:off x="2183649" y="4336797"/>
            <a:ext cx="5995710" cy="523220"/>
          </a:xfrm>
          <a:prstGeom prst="rect">
            <a:avLst/>
          </a:prstGeom>
          <a:noFill/>
        </p:spPr>
        <p:txBody>
          <a:bodyPr wrap="square" rtlCol="0">
            <a:spAutoFit/>
          </a:bodyPr>
          <a:lstStyle/>
          <a:p>
            <a:r>
              <a:rPr lang="en-TW" dirty="0"/>
              <a:t>Innovation occurs at the boundary of disciplines by competent people.  </a:t>
            </a:r>
          </a:p>
          <a:p>
            <a:r>
              <a:rPr lang="en-TW" dirty="0"/>
              <a:t>   				- Norbert Wiener</a:t>
            </a:r>
          </a:p>
        </p:txBody>
      </p:sp>
      <p:pic>
        <p:nvPicPr>
          <p:cNvPr id="1026" name="Picture 2" descr="Norbert Wiener with cybernetic bug &quot; Palomilla &quot; .  ">
            <a:hlinkClick r:id="rId2"/>
            <a:extLst>
              <a:ext uri="{FF2B5EF4-FFF2-40B4-BE49-F238E27FC236}">
                <a16:creationId xmlns:a16="http://schemas.microsoft.com/office/drawing/2014/main" id="{A845132A-7414-1548-921D-9F410E3430AB}"/>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720608" y="1055826"/>
            <a:ext cx="3702783" cy="303184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7EDC421A-22BA-8748-859A-39C257B66F29}"/>
              </a:ext>
            </a:extLst>
          </p:cNvPr>
          <p:cNvSpPr txBox="1"/>
          <p:nvPr/>
        </p:nvSpPr>
        <p:spPr>
          <a:xfrm>
            <a:off x="3581182" y="4125774"/>
            <a:ext cx="1981633" cy="200055"/>
          </a:xfrm>
          <a:prstGeom prst="rect">
            <a:avLst/>
          </a:prstGeom>
          <a:noFill/>
        </p:spPr>
        <p:txBody>
          <a:bodyPr wrap="none" rtlCol="0">
            <a:spAutoFit/>
          </a:bodyPr>
          <a:lstStyle/>
          <a:p>
            <a:pPr algn="ctr"/>
            <a:r>
              <a:rPr lang="en-TW" sz="700" dirty="0"/>
              <a:t>Image source: </a:t>
            </a:r>
            <a:r>
              <a:rPr lang="en-TW" sz="700" dirty="0">
                <a:hlinkClick r:id="rId2"/>
              </a:rPr>
              <a:t>Research Gate download Link</a:t>
            </a:r>
            <a:endParaRPr lang="en-TW" sz="700" dirty="0"/>
          </a:p>
        </p:txBody>
      </p:sp>
      <p:sp>
        <p:nvSpPr>
          <p:cNvPr id="8" name="TextBox 7">
            <a:extLst>
              <a:ext uri="{FF2B5EF4-FFF2-40B4-BE49-F238E27FC236}">
                <a16:creationId xmlns:a16="http://schemas.microsoft.com/office/drawing/2014/main" id="{BEA4893E-CE9A-7340-88FF-AF28812A6D35}"/>
              </a:ext>
            </a:extLst>
          </p:cNvPr>
          <p:cNvSpPr txBox="1"/>
          <p:nvPr/>
        </p:nvSpPr>
        <p:spPr>
          <a:xfrm>
            <a:off x="6547587" y="1713832"/>
            <a:ext cx="2473571" cy="1384995"/>
          </a:xfrm>
          <a:prstGeom prst="rect">
            <a:avLst/>
          </a:prstGeom>
          <a:noFill/>
        </p:spPr>
        <p:txBody>
          <a:bodyPr wrap="square" rtlCol="0">
            <a:spAutoFit/>
          </a:bodyPr>
          <a:lstStyle/>
          <a:p>
            <a:r>
              <a:rPr lang="en-TW" dirty="0"/>
              <a:t>Cybernetics: </a:t>
            </a:r>
          </a:p>
          <a:p>
            <a:r>
              <a:rPr lang="en-TW" dirty="0"/>
              <a:t>  the science of control and communication in the animal and the machine.</a:t>
            </a:r>
          </a:p>
          <a:p>
            <a:r>
              <a:rPr lang="en-TW" dirty="0"/>
              <a:t>   			- Norbert Wiener</a:t>
            </a:r>
          </a:p>
        </p:txBody>
      </p:sp>
      <p:sp>
        <p:nvSpPr>
          <p:cNvPr id="3" name="Slide Number Placeholder 2">
            <a:extLst>
              <a:ext uri="{FF2B5EF4-FFF2-40B4-BE49-F238E27FC236}">
                <a16:creationId xmlns:a16="http://schemas.microsoft.com/office/drawing/2014/main" id="{33F96C0E-5CF0-7749-83C3-FF4E5D9F0BD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a:t>
            </a:fld>
            <a:endParaRPr lang="en" dirty="0"/>
          </a:p>
        </p:txBody>
      </p:sp>
      <p:pic>
        <p:nvPicPr>
          <p:cNvPr id="4" name="Picture 3">
            <a:extLst>
              <a:ext uri="{FF2B5EF4-FFF2-40B4-BE49-F238E27FC236}">
                <a16:creationId xmlns:a16="http://schemas.microsoft.com/office/drawing/2014/main" id="{26F949CA-E8B6-9C45-8286-BFF7AE2C8CB5}"/>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22842" y="1716668"/>
            <a:ext cx="2272251" cy="1743097"/>
          </a:xfrm>
          <a:prstGeom prst="rect">
            <a:avLst/>
          </a:prstGeom>
        </p:spPr>
      </p:pic>
      <p:sp>
        <p:nvSpPr>
          <p:cNvPr id="5" name="TextBox 4">
            <a:extLst>
              <a:ext uri="{FF2B5EF4-FFF2-40B4-BE49-F238E27FC236}">
                <a16:creationId xmlns:a16="http://schemas.microsoft.com/office/drawing/2014/main" id="{03D203F9-730E-E045-8364-DEF5090C291A}"/>
              </a:ext>
            </a:extLst>
          </p:cNvPr>
          <p:cNvSpPr txBox="1"/>
          <p:nvPr/>
        </p:nvSpPr>
        <p:spPr>
          <a:xfrm>
            <a:off x="222465" y="3526771"/>
            <a:ext cx="2073003" cy="200055"/>
          </a:xfrm>
          <a:prstGeom prst="rect">
            <a:avLst/>
          </a:prstGeom>
          <a:noFill/>
        </p:spPr>
        <p:txBody>
          <a:bodyPr wrap="none" rtlCol="0">
            <a:spAutoFit/>
          </a:bodyPr>
          <a:lstStyle/>
          <a:p>
            <a:r>
              <a:rPr lang="en-TW" sz="700" dirty="0"/>
              <a:t>Excerpt from The Human use of Human Beings</a:t>
            </a:r>
          </a:p>
        </p:txBody>
      </p:sp>
    </p:spTree>
    <p:extLst>
      <p:ext uri="{BB962C8B-B14F-4D97-AF65-F5344CB8AC3E}">
        <p14:creationId xmlns:p14="http://schemas.microsoft.com/office/powerpoint/2010/main" val="1558305859"/>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ch Newsletter by Slidesgo">
  <a:themeElements>
    <a:clrScheme name="Tech Newsletter by Slidesgo">
      <a:dk1>
        <a:srgbClr val="05214A"/>
      </a:dk1>
      <a:lt1>
        <a:srgbClr val="AAFFEE"/>
      </a:lt1>
      <a:dk2>
        <a:srgbClr val="A7A7A7"/>
      </a:dk2>
      <a:lt2>
        <a:srgbClr val="535353"/>
      </a:lt2>
      <a:accent1>
        <a:srgbClr val="98FFEA"/>
      </a:accent1>
      <a:accent2>
        <a:srgbClr val="62F8DA"/>
      </a:accent2>
      <a:accent3>
        <a:srgbClr val="28497A"/>
      </a:accent3>
      <a:accent4>
        <a:srgbClr val="1A4079"/>
      </a:accent4>
      <a:accent5>
        <a:srgbClr val="041B3D"/>
      </a:accent5>
      <a:accent6>
        <a:srgbClr val="092A5C"/>
      </a:accent6>
      <a:hlink>
        <a:srgbClr val="0000FF"/>
      </a:hlink>
      <a:folHlink>
        <a:srgbClr val="FF00FF"/>
      </a:folHlink>
    </a:clrScheme>
    <a:fontScheme name="Tech Newsletter by Slidesgo">
      <a:majorFont>
        <a:latin typeface="Arial"/>
        <a:ea typeface="Arial"/>
        <a:cs typeface="Arial"/>
      </a:majorFont>
      <a:minorFont>
        <a:latin typeface="Helvetica"/>
        <a:ea typeface="Helvetica"/>
        <a:cs typeface="Helvetica"/>
      </a:minorFont>
    </a:fontScheme>
    <a:fmtScheme name="Tech Newsletter by Slidesg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5214A"/>
        </a:solidFill>
        <a:ln w="25400" cap="flat">
          <a:solidFill>
            <a:schemeClr val="accent1"/>
          </a:solidFill>
          <a:prstDash val="solid"/>
          <a:round/>
        </a:ln>
        <a:effectLst/>
        <a:sp3d/>
      </a:spPr>
      <a:bodyPr rot="0" spcFirstLastPara="1" vertOverflow="overflow" horzOverflow="overflow" vert="horz" wrap="square" lIns="0" tIns="0" rIns="0" bIns="0"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AAFFEE"/>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0" tIns="0" rIns="0" bIns="0"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AAFFEE"/>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3.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10084</TotalTime>
  <Words>4510</Words>
  <Application>Microsoft Macintosh PowerPoint</Application>
  <PresentationFormat>On-screen Show (16:9)</PresentationFormat>
  <Paragraphs>567</Paragraphs>
  <Slides>75</Slides>
  <Notes>44</Notes>
  <HiddenSlides>0</HiddenSlides>
  <MMClips>0</MMClips>
  <ScaleCrop>false</ScaleCrop>
  <HeadingPairs>
    <vt:vector size="6" baseType="variant">
      <vt:variant>
        <vt:lpstr>Fonts Used</vt:lpstr>
      </vt:variant>
      <vt:variant>
        <vt:i4>17</vt:i4>
      </vt:variant>
      <vt:variant>
        <vt:lpstr>Theme</vt:lpstr>
      </vt:variant>
      <vt:variant>
        <vt:i4>4</vt:i4>
      </vt:variant>
      <vt:variant>
        <vt:lpstr>Slide Titles</vt:lpstr>
      </vt:variant>
      <vt:variant>
        <vt:i4>75</vt:i4>
      </vt:variant>
    </vt:vector>
  </HeadingPairs>
  <TitlesOfParts>
    <vt:vector size="96" baseType="lpstr">
      <vt:lpstr>等线</vt:lpstr>
      <vt:lpstr>Exo 2</vt:lpstr>
      <vt:lpstr>Hei</vt:lpstr>
      <vt:lpstr>Roboto Condensed Light</vt:lpstr>
      <vt:lpstr>黑体</vt:lpstr>
      <vt:lpstr>STXingkai</vt:lpstr>
      <vt:lpstr>Weibei SC</vt:lpstr>
      <vt:lpstr>Arial</vt:lpstr>
      <vt:lpstr>Arial Rounded MT Bold</vt:lpstr>
      <vt:lpstr>Calibri</vt:lpstr>
      <vt:lpstr>Calibri Light</vt:lpstr>
      <vt:lpstr>Century Gothic</vt:lpstr>
      <vt:lpstr>Comic Sans MS</vt:lpstr>
      <vt:lpstr>Helvetica</vt:lpstr>
      <vt:lpstr>Times</vt:lpstr>
      <vt:lpstr>Times New Roman</vt:lpstr>
      <vt:lpstr>Wingdings</vt:lpstr>
      <vt:lpstr>Simple Light</vt:lpstr>
      <vt:lpstr>Tech Newsletter by Slidesgo</vt:lpstr>
      <vt:lpstr>Office 主题​​</vt:lpstr>
      <vt:lpstr>Office Theme</vt:lpstr>
      <vt:lpstr>超越学科界限的认知基础 Transdisciplinary Cognitive Foundation</vt:lpstr>
      <vt:lpstr>PowerPoint Presentation</vt:lpstr>
      <vt:lpstr>Glossary</vt:lpstr>
      <vt:lpstr>Prior to today’s lecture</vt:lpstr>
      <vt:lpstr>A Rhetoric Lens to see the world</vt:lpstr>
      <vt:lpstr>The most famous master thesis</vt:lpstr>
      <vt:lpstr>PowerPoint Presentation</vt:lpstr>
      <vt:lpstr>PowerPoint Presentation</vt:lpstr>
      <vt:lpstr>The Dominant Personality behind Cybernetics</vt:lpstr>
      <vt:lpstr>A few books on Cybernetics</vt:lpstr>
      <vt:lpstr>Wiener’s Cybernetics’s Tables of Content</vt:lpstr>
      <vt:lpstr>PowerPoint Presentation</vt:lpstr>
      <vt:lpstr>PowerPoint Presentation</vt:lpstr>
      <vt:lpstr>PowerPoint Presentation</vt:lpstr>
      <vt:lpstr>PowerPoint Presentation</vt:lpstr>
      <vt:lpstr>PowerPoint Presentation</vt:lpstr>
      <vt:lpstr>Ashby’s Intro to Cybernetics Table of Content</vt:lpstr>
      <vt:lpstr>PowerPoint Presentation</vt:lpstr>
      <vt:lpstr>All System can be approximated as Partially Ordered Set</vt:lpstr>
      <vt:lpstr>Posets as Composable Namespaces</vt:lpstr>
      <vt:lpstr>Category Theory and Unary Arithmetic</vt:lpstr>
      <vt:lpstr>The  Fundamental Theorem of X</vt:lpstr>
      <vt:lpstr>Compositionality and Closure helps formulate different types of Comparison/Equivalence</vt:lpstr>
      <vt:lpstr>A Topological Way to Compose Matrices</vt:lpstr>
      <vt:lpstr>From Monism, Dualism to Cyber-physical Systems</vt:lpstr>
      <vt:lpstr>Exothermic and Endothermic</vt:lpstr>
      <vt:lpstr>Market Dynamics</vt:lpstr>
      <vt:lpstr>Soundness</vt:lpstr>
      <vt:lpstr>What is the big deal?</vt:lpstr>
      <vt:lpstr>Recognizing the Fact</vt:lpstr>
      <vt:lpstr>The Universal Structure in 𝜆-Calculus Form</vt:lpstr>
      <vt:lpstr>Recursive Structures as a Rewrite System</vt:lpstr>
      <vt:lpstr>Monad is an actionable Abstraction</vt:lpstr>
      <vt:lpstr>Universal set of Replacement Rules</vt:lpstr>
      <vt:lpstr>This might look familiar</vt:lpstr>
      <vt:lpstr>This meaning of “Equal”</vt:lpstr>
      <vt:lpstr>For Concurrent Systems (𝞹-calculus)</vt:lpstr>
      <vt:lpstr>Well-known Rewrite Systems</vt:lpstr>
      <vt:lpstr>An Ideal Language Framework Vision</vt:lpstr>
      <vt:lpstr>Matching 𝝁-Logic as unifying semantic foundation</vt:lpstr>
      <vt:lpstr>Sound and complete proof system</vt:lpstr>
      <vt:lpstr>Proof System for Reachability</vt:lpstr>
      <vt:lpstr>Controlling Types</vt:lpstr>
      <vt:lpstr>Relevance to Cybernetics</vt:lpstr>
      <vt:lpstr>A philosophical way to interpret Self-Reference</vt:lpstr>
      <vt:lpstr>Cybernetics: The human use of human beings</vt:lpstr>
      <vt:lpstr>Cybernetics: Entropy and Negative Entropy</vt:lpstr>
      <vt:lpstr>Entropic namespaces in Partially Ordered Sets</vt:lpstr>
      <vt:lpstr>Stages of Control in Cybernetics</vt:lpstr>
      <vt:lpstr>Controlled Boundaries (Poset) of different Scales</vt:lpstr>
      <vt:lpstr>Controlled Boundaries of different Scales</vt:lpstr>
      <vt:lpstr>Agent actions in the world of Posets</vt:lpstr>
      <vt:lpstr>A cool video on Functors</vt:lpstr>
      <vt:lpstr>A cool video on Monad</vt:lpstr>
      <vt:lpstr>Monad and Leibniz</vt:lpstr>
      <vt:lpstr>Hamiltonian Mechanics make energy Accountable</vt:lpstr>
      <vt:lpstr>Hamilton did more work on the Accounting Equation</vt:lpstr>
      <vt:lpstr>The second Language Design Strategy</vt:lpstr>
      <vt:lpstr>Kuhn Cycle: recursion and symmetry-breaking</vt:lpstr>
      <vt:lpstr>Concrete Activities in Daily Workflow</vt:lpstr>
      <vt:lpstr>Connecting Abstract and Concrete Domains</vt:lpstr>
      <vt:lpstr>打破认知边界的传奇符咒</vt:lpstr>
      <vt:lpstr>Think about all activities as Posets/Lattices  software projects in version control database</vt:lpstr>
      <vt:lpstr>Paxos as a Poset</vt:lpstr>
      <vt:lpstr>Holacracy: a mechanism for  Communication and Control</vt:lpstr>
      <vt:lpstr>Abstraction</vt:lpstr>
      <vt:lpstr>Iteratively Fixing Security Problems</vt:lpstr>
      <vt:lpstr>The Version Control, Built, Test, Stage, Deploy are Conducted by Human Instructions</vt:lpstr>
      <vt:lpstr>A compositional view of system correctness</vt:lpstr>
      <vt:lpstr>The Commit-Built-Test-Stage-Deploy are Fully Automated</vt:lpstr>
      <vt:lpstr>PowerPoint Presentation</vt:lpstr>
      <vt:lpstr>Continuously Adjust the  Correctness Area</vt:lpstr>
      <vt:lpstr>The CAP Theorem in NsM</vt:lpstr>
      <vt:lpstr>Cybernetics at a Scale of Internet Economy</vt:lpstr>
      <vt:lpstr>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Computational Thinking  &amp; Systems Design</dc:title>
  <cp:lastModifiedBy>Microsoft Office User</cp:lastModifiedBy>
  <cp:revision>1842</cp:revision>
  <dcterms:modified xsi:type="dcterms:W3CDTF">2020-11-02T11:14:51Z</dcterms:modified>
</cp:coreProperties>
</file>